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60" r:id="rId3"/>
    <p:sldId id="257" r:id="rId4"/>
    <p:sldId id="261" r:id="rId5"/>
    <p:sldId id="263" r:id="rId6"/>
    <p:sldId id="299" r:id="rId7"/>
    <p:sldId id="268" r:id="rId8"/>
    <p:sldId id="262" r:id="rId9"/>
    <p:sldId id="305" r:id="rId10"/>
    <p:sldId id="306" r:id="rId11"/>
    <p:sldId id="314" r:id="rId12"/>
    <p:sldId id="315" r:id="rId13"/>
    <p:sldId id="307" r:id="rId14"/>
    <p:sldId id="311" r:id="rId15"/>
    <p:sldId id="321" r:id="rId16"/>
    <p:sldId id="308" r:id="rId17"/>
    <p:sldId id="312" r:id="rId18"/>
    <p:sldId id="313" r:id="rId19"/>
    <p:sldId id="309" r:id="rId20"/>
    <p:sldId id="310" r:id="rId21"/>
    <p:sldId id="322" r:id="rId22"/>
    <p:sldId id="316" r:id="rId23"/>
    <p:sldId id="301" r:id="rId24"/>
    <p:sldId id="320" r:id="rId25"/>
    <p:sldId id="323" r:id="rId26"/>
    <p:sldId id="319" r:id="rId27"/>
    <p:sldId id="317" r:id="rId28"/>
    <p:sldId id="324" r:id="rId29"/>
    <p:sldId id="330" r:id="rId30"/>
    <p:sldId id="325" r:id="rId31"/>
    <p:sldId id="326" r:id="rId32"/>
    <p:sldId id="327" r:id="rId33"/>
    <p:sldId id="328" r:id="rId34"/>
    <p:sldId id="318" r:id="rId35"/>
    <p:sldId id="298"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lvl1pPr>
    <a:lvl2pPr marL="0" marR="0" indent="45720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lvl2pPr>
    <a:lvl3pPr marL="0" marR="0" indent="91440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lvl3pPr>
    <a:lvl4pPr marL="0" marR="0" indent="137160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lvl4pPr>
    <a:lvl5pPr marL="0" marR="0" indent="182880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lvl5pPr>
    <a:lvl6pPr marL="0" marR="0" indent="228600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lvl6pPr>
    <a:lvl7pPr marL="0" marR="0" indent="274320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lvl7pPr>
    <a:lvl8pPr marL="0" marR="0" indent="320040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lvl8pPr>
    <a:lvl9pPr marL="0" marR="0" indent="365760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DD30"/>
    <a:srgbClr val="DB7B00"/>
    <a:srgbClr val="001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2"/>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7EF"/>
          </a:solidFill>
        </a:fill>
      </a:tcStyle>
    </a:wholeTbl>
    <a:band2H>
      <a:tcTxStyle/>
      <a:tcStyle>
        <a:tcBdr/>
        <a:fill>
          <a:solidFill>
            <a:srgbClr val="E7EC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0DA"/>
          </a:solidFill>
        </a:fill>
      </a:tcStyle>
    </a:wholeTbl>
    <a:band2H>
      <a:tcTxStyle/>
      <a:tcStyle>
        <a:tcBdr/>
        <a:fill>
          <a:solidFill>
            <a:srgbClr val="E7E9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BE1CA"/>
          </a:solidFill>
        </a:fill>
      </a:tcStyle>
    </a:wholeTbl>
    <a:band2H>
      <a:tcTxStyle/>
      <a:tcStyle>
        <a:tcBdr/>
        <a:fill>
          <a:solidFill>
            <a:srgbClr val="FDF0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00"/>
    <p:restoredTop sz="96327"/>
  </p:normalViewPr>
  <p:slideViewPr>
    <p:cSldViewPr snapToGrid="0">
      <p:cViewPr>
        <p:scale>
          <a:sx n="114" d="100"/>
          <a:sy n="114" d="100"/>
        </p:scale>
        <p:origin x="1056" y="3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xfrm>
            <a:off x="1143000" y="685800"/>
            <a:ext cx="4572000" cy="3429000"/>
          </a:xfrm>
          <a:prstGeom prst="rect">
            <a:avLst/>
          </a:prstGeom>
        </p:spPr>
        <p:txBody>
          <a:bodyPr/>
          <a:lstStyle/>
          <a:p>
            <a:endParaRPr/>
          </a:p>
        </p:txBody>
      </p:sp>
      <p:sp>
        <p:nvSpPr>
          <p:cNvPr id="97" name="Shape 97"/>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algn="r" rtl="1" latinLnBrk="0">
      <a:defRPr sz="1200">
        <a:solidFill>
          <a:srgbClr val="FFFFFF"/>
        </a:solidFill>
        <a:latin typeface="+mj-lt"/>
        <a:ea typeface="+mj-ea"/>
        <a:cs typeface="+mj-cs"/>
        <a:sym typeface="Walbaum Display"/>
      </a:defRPr>
    </a:lvl1pPr>
    <a:lvl2pPr indent="228600" algn="r" rtl="1" latinLnBrk="0">
      <a:defRPr sz="1200">
        <a:solidFill>
          <a:srgbClr val="FFFFFF"/>
        </a:solidFill>
        <a:latin typeface="+mj-lt"/>
        <a:ea typeface="+mj-ea"/>
        <a:cs typeface="+mj-cs"/>
        <a:sym typeface="Walbaum Display"/>
      </a:defRPr>
    </a:lvl2pPr>
    <a:lvl3pPr indent="457200" algn="r" rtl="1" latinLnBrk="0">
      <a:defRPr sz="1200">
        <a:solidFill>
          <a:srgbClr val="FFFFFF"/>
        </a:solidFill>
        <a:latin typeface="+mj-lt"/>
        <a:ea typeface="+mj-ea"/>
        <a:cs typeface="+mj-cs"/>
        <a:sym typeface="Walbaum Display"/>
      </a:defRPr>
    </a:lvl3pPr>
    <a:lvl4pPr indent="685800" algn="r" rtl="1" latinLnBrk="0">
      <a:defRPr sz="1200">
        <a:solidFill>
          <a:srgbClr val="FFFFFF"/>
        </a:solidFill>
        <a:latin typeface="+mj-lt"/>
        <a:ea typeface="+mj-ea"/>
        <a:cs typeface="+mj-cs"/>
        <a:sym typeface="Walbaum Display"/>
      </a:defRPr>
    </a:lvl4pPr>
    <a:lvl5pPr indent="914400" algn="r" rtl="1" latinLnBrk="0">
      <a:defRPr sz="1200">
        <a:solidFill>
          <a:srgbClr val="FFFFFF"/>
        </a:solidFill>
        <a:latin typeface="+mj-lt"/>
        <a:ea typeface="+mj-ea"/>
        <a:cs typeface="+mj-cs"/>
        <a:sym typeface="Walbaum Display"/>
      </a:defRPr>
    </a:lvl5pPr>
    <a:lvl6pPr indent="1143000" algn="r" rtl="1" latinLnBrk="0">
      <a:defRPr sz="1200">
        <a:solidFill>
          <a:srgbClr val="FFFFFF"/>
        </a:solidFill>
        <a:latin typeface="+mj-lt"/>
        <a:ea typeface="+mj-ea"/>
        <a:cs typeface="+mj-cs"/>
        <a:sym typeface="Walbaum Display"/>
      </a:defRPr>
    </a:lvl6pPr>
    <a:lvl7pPr indent="1371600" algn="r" rtl="1" latinLnBrk="0">
      <a:defRPr sz="1200">
        <a:solidFill>
          <a:srgbClr val="FFFFFF"/>
        </a:solidFill>
        <a:latin typeface="+mj-lt"/>
        <a:ea typeface="+mj-ea"/>
        <a:cs typeface="+mj-cs"/>
        <a:sym typeface="Walbaum Display"/>
      </a:defRPr>
    </a:lvl7pPr>
    <a:lvl8pPr indent="1600200" algn="r" rtl="1" latinLnBrk="0">
      <a:defRPr sz="1200">
        <a:solidFill>
          <a:srgbClr val="FFFFFF"/>
        </a:solidFill>
        <a:latin typeface="+mj-lt"/>
        <a:ea typeface="+mj-ea"/>
        <a:cs typeface="+mj-cs"/>
        <a:sym typeface="Walbaum Display"/>
      </a:defRPr>
    </a:lvl8pPr>
    <a:lvl9pPr indent="1828800" algn="r" rtl="1" latinLnBrk="0">
      <a:defRPr sz="1200">
        <a:solidFill>
          <a:srgbClr val="FFFFFF"/>
        </a:solidFill>
        <a:latin typeface="+mj-lt"/>
        <a:ea typeface="+mj-ea"/>
        <a:cs typeface="+mj-cs"/>
        <a:sym typeface="Walbaum Display"/>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3168190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D7456-EFC3-9CFD-2544-06E06EFE2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9D497-3C42-89B4-E8E0-CE18988A9BC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A95F00-1F16-11E5-C751-E19FC5308FD8}"/>
              </a:ext>
            </a:extLst>
          </p:cNvPr>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1664709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3DA7E-6FA3-8897-C2AD-26113CF04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14A887-E77D-E35C-17E7-0C82CC67BEC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29206C7-52FB-EE38-55F9-3C15D91DA905}"/>
              </a:ext>
            </a:extLst>
          </p:cNvPr>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99202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D01BD-1398-8A3F-000C-B022C0A651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7E839-8C26-1DFD-B034-0128F813D6D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F5FE6F4-D9B2-7088-6E04-AE4545AC38E5}"/>
              </a:ext>
            </a:extLst>
          </p:cNvPr>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160442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7E500-C7D2-B5E6-6242-1AA3DBADE9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301E9-4608-D5AD-D553-FA98BEE81D3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757E7E-9CE7-B09B-14FA-3C7E8DC8FD9E}"/>
              </a:ext>
            </a:extLst>
          </p:cNvPr>
          <p:cNvSpPr>
            <a:spLocks noGrp="1"/>
          </p:cNvSpPr>
          <p:nvPr>
            <p:ph type="body" idx="1"/>
          </p:nvPr>
        </p:nvSpPr>
        <p:spPr/>
        <p:txBody>
          <a:bodyPr/>
          <a:lstStyle/>
          <a:p>
            <a:pPr algn="l" rtl="0" latinLnBrk="0"/>
            <a:r>
              <a:rPr lang="en-US" dirty="0"/>
              <a:t>Mohammed</a:t>
            </a:r>
          </a:p>
        </p:txBody>
      </p:sp>
    </p:spTree>
    <p:extLst>
      <p:ext uri="{BB962C8B-B14F-4D97-AF65-F5344CB8AC3E}">
        <p14:creationId xmlns:p14="http://schemas.microsoft.com/office/powerpoint/2010/main" val="2770266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68350-B271-B464-005F-70BB421A74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94E21A-64E2-1D34-0F56-2BBA3B9FB4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C8B6E2D-8665-E036-D7E7-3B1D482F0F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81815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D1167-4ECD-30D2-6858-314637D2E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612BD-9BD0-B4CA-1F47-1C3801231EE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0B5575-8B83-459D-4921-F7DA14721E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1137192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EF3FA-116A-F790-7DB7-037701036B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F4210-A4A3-D5C4-4426-0AA1B5A1202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9DF623-F40E-8A34-D85B-1C78186D9050}"/>
              </a:ext>
            </a:extLst>
          </p:cNvPr>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1252928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5AC8-B899-95F7-70AB-9889C6803A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825206-9E6B-1AB5-48AF-A78A1578746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29E64E-F7D4-8BF1-1F1B-EE7652782B0B}"/>
              </a:ext>
            </a:extLst>
          </p:cNvPr>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2452189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err="1"/>
              <a:t>Raghas</a:t>
            </a:r>
            <a:endParaRPr lang="en-US" dirty="0"/>
          </a:p>
        </p:txBody>
      </p:sp>
    </p:spTree>
    <p:extLst>
      <p:ext uri="{BB962C8B-B14F-4D97-AF65-F5344CB8AC3E}">
        <p14:creationId xmlns:p14="http://schemas.microsoft.com/office/powerpoint/2010/main" val="1608101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122991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Mohammed</a:t>
            </a:r>
          </a:p>
        </p:txBody>
      </p:sp>
    </p:spTree>
    <p:extLst>
      <p:ext uri="{BB962C8B-B14F-4D97-AF65-F5344CB8AC3E}">
        <p14:creationId xmlns:p14="http://schemas.microsoft.com/office/powerpoint/2010/main" val="2962058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80157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1745456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2460660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247113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706633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2352718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4285467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3101376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1632863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329253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4241152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3660071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250549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Mohammed</a:t>
            </a:r>
          </a:p>
          <a:p>
            <a:pPr algn="l" rtl="0" latinLnBrk="0"/>
            <a:endParaRPr lang="en-US" dirty="0"/>
          </a:p>
        </p:txBody>
      </p:sp>
    </p:spTree>
    <p:extLst>
      <p:ext uri="{BB962C8B-B14F-4D97-AF65-F5344CB8AC3E}">
        <p14:creationId xmlns:p14="http://schemas.microsoft.com/office/powerpoint/2010/main" val="4246677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83FA8-F2C4-8095-91E4-05259A7FB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5C4370-65E3-3893-9F4F-D1E84EDC5C0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73CABF-2B4E-4A06-6A77-4359A3ECCB58}"/>
              </a:ext>
            </a:extLst>
          </p:cNvPr>
          <p:cNvSpPr>
            <a:spLocks noGrp="1"/>
          </p:cNvSpPr>
          <p:nvPr>
            <p:ph type="body" idx="1"/>
          </p:nvPr>
        </p:nvSpPr>
        <p:spPr/>
        <p:txBody>
          <a:bodyPr/>
          <a:lstStyle/>
          <a:p>
            <a:pPr algn="l" rtl="0" latinLnBrk="0"/>
            <a:r>
              <a:rPr lang="en-US" dirty="0"/>
              <a:t>Raghad </a:t>
            </a:r>
            <a:br>
              <a:rPr lang="en-US" dirty="0"/>
            </a:br>
            <a:endParaRPr lang="en-US" dirty="0"/>
          </a:p>
        </p:txBody>
      </p:sp>
    </p:spTree>
    <p:extLst>
      <p:ext uri="{BB962C8B-B14F-4D97-AF65-F5344CB8AC3E}">
        <p14:creationId xmlns:p14="http://schemas.microsoft.com/office/powerpoint/2010/main" val="4086901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r>
              <a:rPr lang="en-US" dirty="0"/>
              <a:t>Raghad</a:t>
            </a:r>
          </a:p>
        </p:txBody>
      </p:sp>
    </p:spTree>
    <p:extLst>
      <p:ext uri="{BB962C8B-B14F-4D97-AF65-F5344CB8AC3E}">
        <p14:creationId xmlns:p14="http://schemas.microsoft.com/office/powerpoint/2010/main" val="181555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49BB-9A7C-0F1A-B190-A0E82FD94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D5B0CA-F6B1-C16C-A712-FFFFD3147F9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C5E748-E864-F0C4-6BCD-806207E19ED8}"/>
              </a:ext>
            </a:extLst>
          </p:cNvPr>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569240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2FF28-EB4B-9FFC-A533-AC8C138DC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FE837-50F3-D8E7-4A45-FCBB457A26A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68D7F31-6490-A5F7-51D7-AEEB8C2EB25A}"/>
              </a:ext>
            </a:extLst>
          </p:cNvPr>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954057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44605-C097-DA36-D658-9BD5284AD3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E8CB8-D7EB-128E-57FC-F6D92E7DBDD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BB77AFC-10C7-38A5-39C5-B3520FBA5DFB}"/>
              </a:ext>
            </a:extLst>
          </p:cNvPr>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3951300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4" name="Freeform: Shape 17"/>
          <p:cNvSpPr/>
          <p:nvPr/>
        </p:nvSpPr>
        <p:spPr>
          <a:xfrm>
            <a:off x="5318307" y="0"/>
            <a:ext cx="6873694" cy="6858001"/>
          </a:xfrm>
          <a:custGeom>
            <a:avLst/>
            <a:gdLst/>
            <a:ahLst/>
            <a:cxnLst>
              <a:cxn ang="0">
                <a:pos x="wd2" y="hd2"/>
              </a:cxn>
              <a:cxn ang="5400000">
                <a:pos x="wd2" y="hd2"/>
              </a:cxn>
              <a:cxn ang="10800000">
                <a:pos x="wd2" y="hd2"/>
              </a:cxn>
              <a:cxn ang="16200000">
                <a:pos x="wd2" y="hd2"/>
              </a:cxn>
            </a:cxnLst>
            <a:rect l="0" t="0" r="r" b="b"/>
            <a:pathLst>
              <a:path w="21600" h="21600" extrusionOk="0">
                <a:moveTo>
                  <a:pt x="18888" y="0"/>
                </a:moveTo>
                <a:lnTo>
                  <a:pt x="21600" y="0"/>
                </a:lnTo>
                <a:lnTo>
                  <a:pt x="21600" y="21600"/>
                </a:lnTo>
                <a:lnTo>
                  <a:pt x="0" y="21600"/>
                </a:lnTo>
                <a:lnTo>
                  <a:pt x="18888" y="0"/>
                </a:lnTo>
                <a:cubicBezTo>
                  <a:pt x="18888" y="0"/>
                  <a:pt x="18888" y="0"/>
                  <a:pt x="18888" y="0"/>
                </a:cubicBezTo>
                <a:lnTo>
                  <a:pt x="18888" y="0"/>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5" name="Title Text"/>
          <p:cNvSpPr txBox="1">
            <a:spLocks noGrp="1"/>
          </p:cNvSpPr>
          <p:nvPr>
            <p:ph type="title"/>
          </p:nvPr>
        </p:nvSpPr>
        <p:spPr>
          <a:xfrm>
            <a:off x="1143000" y="1181097"/>
            <a:ext cx="8986581" cy="2832406"/>
          </a:xfrm>
          <a:prstGeom prst="rect">
            <a:avLst/>
          </a:prstGeom>
        </p:spPr>
        <p:txBody>
          <a:bodyPr anchor="t"/>
          <a:lstStyle>
            <a:lvl1pPr>
              <a:defRPr sz="4800" cap="all" spc="300"/>
            </a:lvl1pPr>
          </a:lstStyle>
          <a:p>
            <a:r>
              <a:t>Title Text</a:t>
            </a:r>
          </a:p>
        </p:txBody>
      </p:sp>
      <p:sp>
        <p:nvSpPr>
          <p:cNvPr id="16" name="Body Level One…"/>
          <p:cNvSpPr txBox="1">
            <a:spLocks noGrp="1"/>
          </p:cNvSpPr>
          <p:nvPr>
            <p:ph type="body" sz="quarter" idx="1"/>
          </p:nvPr>
        </p:nvSpPr>
        <p:spPr>
          <a:xfrm>
            <a:off x="1143000" y="5463521"/>
            <a:ext cx="8986581" cy="650312"/>
          </a:xfrm>
          <a:prstGeom prst="rect">
            <a:avLst/>
          </a:prstGeom>
        </p:spPr>
        <p:txBody>
          <a:bodyPr/>
          <a:lstStyle>
            <a:lvl1pPr marL="0" indent="0">
              <a:lnSpc>
                <a:spcPct val="100000"/>
              </a:lnSpc>
              <a:buSzTx/>
              <a:buFontTx/>
              <a:buNone/>
              <a:defRPr sz="1800"/>
            </a:lvl1pPr>
            <a:lvl2pPr indent="457200">
              <a:lnSpc>
                <a:spcPct val="100000"/>
              </a:lnSpc>
              <a:buFontTx/>
              <a:defRPr sz="1800"/>
            </a:lvl2pPr>
            <a:lvl3pPr marL="0" indent="914400">
              <a:lnSpc>
                <a:spcPct val="100000"/>
              </a:lnSpc>
              <a:buSzTx/>
              <a:buFontTx/>
              <a:buNone/>
              <a:defRPr sz="1800"/>
            </a:lvl3pPr>
            <a:lvl4pPr indent="1371600">
              <a:lnSpc>
                <a:spcPct val="100000"/>
              </a:lnSpc>
              <a:buFontTx/>
              <a:defRPr sz="1800"/>
            </a:lvl4pPr>
            <a:lvl5pPr marL="0" indent="1828800">
              <a:lnSpc>
                <a:spcPct val="100000"/>
              </a:lnSpc>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7" name="Straight Connector 11"/>
          <p:cNvSpPr/>
          <p:nvPr/>
        </p:nvSpPr>
        <p:spPr>
          <a:xfrm>
            <a:off x="1188356" y="5151666"/>
            <a:ext cx="9822545" cy="1"/>
          </a:xfrm>
          <a:prstGeom prst="line">
            <a:avLst/>
          </a:prstGeom>
          <a:ln w="12700">
            <a:solidFill>
              <a:srgbClr val="FFFFFF"/>
            </a:solidFill>
            <a:miter/>
          </a:ln>
        </p:spPr>
        <p:txBody>
          <a:bodyPr lIns="45719" rIns="45719"/>
          <a:lstStyle/>
          <a:p>
            <a:pPr>
              <a:defRPr>
                <a:solidFill>
                  <a:srgbClr val="FFFFFF"/>
                </a:solidFill>
              </a:defRPr>
            </a:pPr>
            <a:endParaRPr/>
          </a:p>
        </p:txBody>
      </p:sp>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5" name="Title Text"/>
          <p:cNvSpPr txBox="1">
            <a:spLocks noGrp="1"/>
          </p:cNvSpPr>
          <p:nvPr>
            <p:ph type="title"/>
          </p:nvPr>
        </p:nvSpPr>
        <p:spPr>
          <a:xfrm>
            <a:off x="1143000" y="872934"/>
            <a:ext cx="9906000" cy="1360900"/>
          </a:xfrm>
          <a:prstGeom prst="rect">
            <a:avLst/>
          </a:prstGeom>
        </p:spPr>
        <p:txBody>
          <a:bodyPr/>
          <a:lstStyle/>
          <a:p>
            <a:r>
              <a:t>Title Text</a:t>
            </a:r>
          </a:p>
        </p:txBody>
      </p:sp>
      <p:sp>
        <p:nvSpPr>
          <p:cNvPr id="26" name="Body Level One…"/>
          <p:cNvSpPr txBox="1">
            <a:spLocks noGrp="1"/>
          </p:cNvSpPr>
          <p:nvPr>
            <p:ph type="body" idx="1"/>
          </p:nvPr>
        </p:nvSpPr>
        <p:spPr>
          <a:xfrm>
            <a:off x="1143000" y="2332026"/>
            <a:ext cx="9906000" cy="35671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4" name="Title Text"/>
          <p:cNvSpPr txBox="1">
            <a:spLocks noGrp="1"/>
          </p:cNvSpPr>
          <p:nvPr>
            <p:ph type="title"/>
          </p:nvPr>
        </p:nvSpPr>
        <p:spPr>
          <a:xfrm>
            <a:off x="1143000" y="1709738"/>
            <a:ext cx="8520952" cy="2852737"/>
          </a:xfrm>
          <a:prstGeom prst="rect">
            <a:avLst/>
          </a:prstGeom>
        </p:spPr>
        <p:txBody>
          <a:bodyPr anchor="b"/>
          <a:lstStyle>
            <a:lvl1pPr>
              <a:defRPr sz="4800"/>
            </a:lvl1pPr>
          </a:lstStyle>
          <a:p>
            <a:r>
              <a:t>Title Text</a:t>
            </a:r>
          </a:p>
        </p:txBody>
      </p:sp>
      <p:sp>
        <p:nvSpPr>
          <p:cNvPr id="35" name="Body Level One…"/>
          <p:cNvSpPr txBox="1">
            <a:spLocks noGrp="1"/>
          </p:cNvSpPr>
          <p:nvPr>
            <p:ph type="body" sz="quarter" idx="1"/>
          </p:nvPr>
        </p:nvSpPr>
        <p:spPr>
          <a:xfrm>
            <a:off x="1143000" y="4589465"/>
            <a:ext cx="8520952" cy="813267"/>
          </a:xfrm>
          <a:prstGeom prst="rect">
            <a:avLst/>
          </a:prstGeom>
        </p:spPr>
        <p:txBody>
          <a:bodyPr/>
          <a:lstStyle>
            <a:lvl1pPr marL="0" indent="0">
              <a:buSzTx/>
              <a:buFontTx/>
              <a:buNone/>
              <a:defRPr sz="1800"/>
            </a:lvl1pPr>
            <a:lvl2pPr indent="457200">
              <a:buFontTx/>
              <a:defRPr sz="1800"/>
            </a:lvl2pPr>
            <a:lvl3pPr marL="0" indent="914400">
              <a:buSzTx/>
              <a:buFontTx/>
              <a:buNone/>
              <a:defRPr sz="1800"/>
            </a:lvl3pPr>
            <a:lvl4pPr indent="1371600">
              <a:buFontTx/>
              <a:defRPr sz="1800"/>
            </a:lvl4pPr>
            <a:lvl5pPr marL="0" indent="1828800">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3" name="Title Text"/>
          <p:cNvSpPr txBox="1">
            <a:spLocks noGrp="1"/>
          </p:cNvSpPr>
          <p:nvPr>
            <p:ph type="title"/>
          </p:nvPr>
        </p:nvSpPr>
        <p:spPr>
          <a:xfrm>
            <a:off x="1143000" y="872934"/>
            <a:ext cx="9906000" cy="1360900"/>
          </a:xfrm>
          <a:prstGeom prst="rect">
            <a:avLst/>
          </a:prstGeom>
        </p:spPr>
        <p:txBody>
          <a:bodyPr/>
          <a:lstStyle/>
          <a:p>
            <a:r>
              <a:t>Title Text</a:t>
            </a:r>
          </a:p>
        </p:txBody>
      </p:sp>
      <p:sp>
        <p:nvSpPr>
          <p:cNvPr id="44" name="Body Level One…"/>
          <p:cNvSpPr txBox="1">
            <a:spLocks noGrp="1"/>
          </p:cNvSpPr>
          <p:nvPr>
            <p:ph type="body" sz="half" idx="1"/>
          </p:nvPr>
        </p:nvSpPr>
        <p:spPr>
          <a:xfrm>
            <a:off x="1143000" y="2339500"/>
            <a:ext cx="4798980" cy="355059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143000" y="1133272"/>
            <a:ext cx="9906000" cy="846307"/>
          </a:xfrm>
          <a:prstGeom prst="rect">
            <a:avLst/>
          </a:prstGeom>
        </p:spPr>
        <p:txBody>
          <a:bodyPr/>
          <a:lstStyle/>
          <a:p>
            <a:r>
              <a:t>Title Text</a:t>
            </a:r>
          </a:p>
        </p:txBody>
      </p:sp>
      <p:sp>
        <p:nvSpPr>
          <p:cNvPr id="53" name="Body Level One…"/>
          <p:cNvSpPr txBox="1">
            <a:spLocks noGrp="1"/>
          </p:cNvSpPr>
          <p:nvPr>
            <p:ph type="body" sz="quarter" idx="1"/>
          </p:nvPr>
        </p:nvSpPr>
        <p:spPr>
          <a:xfrm>
            <a:off x="1142999" y="2067126"/>
            <a:ext cx="4798980" cy="710120"/>
          </a:xfrm>
          <a:prstGeom prst="rect">
            <a:avLst/>
          </a:prstGeom>
        </p:spPr>
        <p:txBody>
          <a:bodyPr anchor="b"/>
          <a:lstStyle>
            <a:lvl1pPr marL="0" indent="0">
              <a:buSzTx/>
              <a:buFontTx/>
              <a:buNone/>
              <a:defRPr cap="all" spc="300"/>
            </a:lvl1pPr>
            <a:lvl2pPr indent="457200">
              <a:buFontTx/>
              <a:defRPr cap="all" spc="300"/>
            </a:lvl2pPr>
            <a:lvl3pPr marL="0" indent="914400">
              <a:buSzTx/>
              <a:buFontTx/>
              <a:buNone/>
              <a:defRPr cap="all" spc="300"/>
            </a:lvl3pPr>
            <a:lvl4pPr indent="1371600">
              <a:buFontTx/>
              <a:defRPr cap="all" spc="300"/>
            </a:lvl4pPr>
            <a:lvl5pPr marL="0" indent="1828800">
              <a:buSzTx/>
              <a:buFontTx/>
              <a:buNone/>
              <a:defRPr cap="all" spc="300"/>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250018" y="2067126"/>
            <a:ext cx="4798982" cy="710120"/>
          </a:xfrm>
          <a:prstGeom prst="rect">
            <a:avLst/>
          </a:prstGeom>
        </p:spPr>
        <p:txBody>
          <a:bodyPr anchor="b"/>
          <a:lstStyle/>
          <a:p>
            <a:pPr marL="0" indent="0">
              <a:buSzTx/>
              <a:buFontTx/>
              <a:buNone/>
              <a:defRPr cap="all" spc="300"/>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xfrm>
            <a:off x="2019300" y="1322615"/>
            <a:ext cx="8175171" cy="4212772"/>
          </a:xfrm>
          <a:prstGeom prst="rect">
            <a:avLst/>
          </a:prstGeom>
        </p:spPr>
        <p:txBody>
          <a:bodyPr/>
          <a:lstStyle>
            <a:lvl1pPr algn="ct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143000" y="1600200"/>
            <a:ext cx="3932238" cy="1964987"/>
          </a:xfrm>
          <a:prstGeom prst="rect">
            <a:avLst/>
          </a:prstGeom>
        </p:spPr>
        <p:txBody>
          <a:bodyPr anchor="b"/>
          <a:lstStyle>
            <a:lvl1pPr>
              <a:lnSpc>
                <a:spcPct val="110000"/>
              </a:lnSpc>
              <a:defRPr sz="2400" cap="all" spc="300"/>
            </a:lvl1pPr>
          </a:lstStyle>
          <a:p>
            <a:r>
              <a:t>Title Text</a:t>
            </a:r>
          </a:p>
        </p:txBody>
      </p:sp>
      <p:sp>
        <p:nvSpPr>
          <p:cNvPr id="78" name="Body Level One…"/>
          <p:cNvSpPr txBox="1">
            <a:spLocks noGrp="1"/>
          </p:cNvSpPr>
          <p:nvPr>
            <p:ph type="body" sz="half" idx="1"/>
          </p:nvPr>
        </p:nvSpPr>
        <p:spPr>
          <a:xfrm>
            <a:off x="5627451" y="987425"/>
            <a:ext cx="5421549" cy="4873625"/>
          </a:xfrm>
          <a:prstGeom prst="rect">
            <a:avLst/>
          </a:prstGeom>
        </p:spPr>
        <p:txBody>
          <a:bodyPr/>
          <a:lstStyle>
            <a:lvl1pPr>
              <a:defRPr sz="3200"/>
            </a:lvl1pPr>
            <a:lvl2pPr>
              <a:defRPr sz="3200"/>
            </a:lvl2pPr>
            <a:lvl3pPr marL="533400" indent="-304800">
              <a:defRPr sz="3200"/>
            </a:lvl3pPr>
            <a:lvl4pPr>
              <a:defRPr sz="3200"/>
            </a:lvl4pPr>
            <a:lvl5pPr marL="868679" indent="-365759">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142999" y="3662464"/>
            <a:ext cx="3932239" cy="2206524"/>
          </a:xfrm>
          <a:prstGeom prst="rect">
            <a:avLst/>
          </a:prstGeom>
        </p:spPr>
        <p:txBody>
          <a:bodyPr/>
          <a:lstStyle/>
          <a:p>
            <a:pPr marL="0" indent="0">
              <a:buSzTx/>
              <a:buFontTx/>
              <a:buNone/>
              <a:defRPr sz="1600" i="1"/>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7" name="Picture Placeholder 2"/>
          <p:cNvSpPr>
            <a:spLocks noGrp="1"/>
          </p:cNvSpPr>
          <p:nvPr>
            <p:ph type="pic" sz="half" idx="21"/>
          </p:nvPr>
        </p:nvSpPr>
        <p:spPr>
          <a:xfrm>
            <a:off x="5513613" y="987425"/>
            <a:ext cx="5535387" cy="4873625"/>
          </a:xfrm>
          <a:prstGeom prst="rect">
            <a:avLst/>
          </a:prstGeom>
        </p:spPr>
        <p:txBody>
          <a:bodyPr lIns="91439" rIns="91439">
            <a:noAutofit/>
          </a:bodyPr>
          <a:lstStyle/>
          <a:p>
            <a:endParaRPr/>
          </a:p>
        </p:txBody>
      </p:sp>
      <p:sp>
        <p:nvSpPr>
          <p:cNvPr id="88" name="Body Level One…"/>
          <p:cNvSpPr txBox="1">
            <a:spLocks noGrp="1"/>
          </p:cNvSpPr>
          <p:nvPr>
            <p:ph type="body" sz="quarter" idx="1"/>
          </p:nvPr>
        </p:nvSpPr>
        <p:spPr>
          <a:xfrm>
            <a:off x="1143000" y="3657601"/>
            <a:ext cx="3932236" cy="2211389"/>
          </a:xfrm>
          <a:prstGeom prst="rect">
            <a:avLst/>
          </a:prstGeom>
        </p:spPr>
        <p:txBody>
          <a:bodyPr/>
          <a:lstStyle>
            <a:lvl1pPr marL="0" indent="0">
              <a:buSzTx/>
              <a:buFontTx/>
              <a:buNone/>
              <a:defRPr sz="1600" i="1"/>
            </a:lvl1pPr>
            <a:lvl2pPr indent="457200">
              <a:buFontTx/>
              <a:defRPr sz="1600" i="1"/>
            </a:lvl2pPr>
            <a:lvl3pPr marL="0" indent="914400">
              <a:buSzTx/>
              <a:buFontTx/>
              <a:buNone/>
              <a:defRPr sz="1600" i="1"/>
            </a:lvl3pPr>
            <a:lvl4pPr indent="1371600">
              <a:buFontTx/>
              <a:defRPr sz="1600" i="1"/>
            </a:lvl4pPr>
            <a:lvl5pPr marL="0" indent="1828800">
              <a:buSzTx/>
              <a:buFontTx/>
              <a:buNone/>
              <a:defRPr sz="1600" i="1"/>
            </a:lvl5pPr>
          </a:lstStyle>
          <a:p>
            <a:r>
              <a:t>Body Level One</a:t>
            </a:r>
          </a:p>
          <a:p>
            <a:pPr lvl="1"/>
            <a:r>
              <a:t>Body Level Two</a:t>
            </a:r>
          </a:p>
          <a:p>
            <a:pPr lvl="2"/>
            <a:r>
              <a:t>Body Level Three</a:t>
            </a:r>
          </a:p>
          <a:p>
            <a:pPr lvl="3"/>
            <a:r>
              <a:t>Body Level Four</a:t>
            </a:r>
          </a:p>
          <a:p>
            <a:pPr lvl="4"/>
            <a:r>
              <a:t>Body Level Five</a:t>
            </a:r>
          </a:p>
        </p:txBody>
      </p:sp>
      <p:sp>
        <p:nvSpPr>
          <p:cNvPr id="89" name="Title Text"/>
          <p:cNvSpPr txBox="1">
            <a:spLocks noGrp="1"/>
          </p:cNvSpPr>
          <p:nvPr>
            <p:ph type="title"/>
          </p:nvPr>
        </p:nvSpPr>
        <p:spPr>
          <a:xfrm>
            <a:off x="1143000" y="1600200"/>
            <a:ext cx="3932236" cy="1959430"/>
          </a:xfrm>
          <a:prstGeom prst="rect">
            <a:avLst/>
          </a:prstGeom>
        </p:spPr>
        <p:txBody>
          <a:bodyPr anchor="b"/>
          <a:lstStyle>
            <a:lvl1pPr>
              <a:lnSpc>
                <a:spcPct val="110000"/>
              </a:lnSpc>
              <a:defRPr sz="2400" cap="all" spc="300"/>
            </a:lvl1pPr>
          </a:lstStyle>
          <a:p>
            <a:r>
              <a:t>Title Text</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Shape 7"/>
          <p:cNvSpPr/>
          <p:nvPr/>
        </p:nvSpPr>
        <p:spPr>
          <a:xfrm>
            <a:off x="9749267" y="4070877"/>
            <a:ext cx="2442734" cy="27871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3" name="Freeform: Shape 9"/>
          <p:cNvSpPr/>
          <p:nvPr/>
        </p:nvSpPr>
        <p:spPr>
          <a:xfrm rot="10800000">
            <a:off x="0" y="0"/>
            <a:ext cx="2442734" cy="27871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4" name="Straight Connector 11"/>
          <p:cNvSpPr/>
          <p:nvPr/>
        </p:nvSpPr>
        <p:spPr>
          <a:xfrm>
            <a:off x="1233836" y="6172200"/>
            <a:ext cx="9760639" cy="0"/>
          </a:xfrm>
          <a:prstGeom prst="line">
            <a:avLst/>
          </a:prstGeom>
          <a:ln w="12700">
            <a:solidFill>
              <a:srgbClr val="FFFFFF"/>
            </a:solidFill>
            <a:miter/>
          </a:ln>
        </p:spPr>
        <p:txBody>
          <a:bodyPr lIns="45719" rIns="45719"/>
          <a:lstStyle/>
          <a:p>
            <a:pPr>
              <a:defRPr>
                <a:solidFill>
                  <a:srgbClr val="FFFFFF"/>
                </a:solidFill>
              </a:defRPr>
            </a:pPr>
            <a:endParaRPr/>
          </a:p>
        </p:txBody>
      </p:sp>
      <p:sp>
        <p:nvSpPr>
          <p:cNvPr id="5"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rtl="0">
              <a:defRPr/>
            </a:lvl1pPr>
          </a:lstStyle>
          <a:p>
            <a:r>
              <a:t>Title Text</a:t>
            </a:r>
          </a:p>
        </p:txBody>
      </p:sp>
      <p:sp>
        <p:nvSpPr>
          <p:cNvPr id="6"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rtl="0">
              <a:defRPr/>
            </a:lvl1pPr>
            <a:lvl2pPr rtl="0">
              <a:defRPr/>
            </a:lvl2pPr>
            <a:lvl3pPr rtl="0">
              <a:defRPr/>
            </a:lvl3pPr>
            <a:lvl4pPr rtl="0">
              <a:defRPr/>
            </a:lvl4pPr>
            <a:lvl5pPr rtl="0">
              <a:defRPr/>
            </a:lvl5p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0803596" y="6416992"/>
            <a:ext cx="245404" cy="243841"/>
          </a:xfrm>
          <a:prstGeom prst="rect">
            <a:avLst/>
          </a:prstGeom>
          <a:ln w="12700">
            <a:miter lim="400000"/>
          </a:ln>
        </p:spPr>
        <p:txBody>
          <a:bodyPr wrap="none" lIns="45719" rIns="45719" anchor="ctr">
            <a:spAutoFit/>
          </a:bodyPr>
          <a:lstStyle>
            <a:lvl1pPr>
              <a:defRPr sz="10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1pPr>
      <a:lvl2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2pPr>
      <a:lvl3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3pPr>
      <a:lvl4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4pPr>
      <a:lvl5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5pPr>
      <a:lvl6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6pPr>
      <a:lvl7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7pPr>
      <a:lvl8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8pPr>
      <a:lvl9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9pPr>
    </p:titleStyle>
    <p:bodyStyle>
      <a:lvl1pPr marL="228600" marR="0" indent="-228600" algn="l" defTabSz="914400" rtl="1" latinLnBrk="0">
        <a:lnSpc>
          <a:spcPct val="120000"/>
        </a:lnSpc>
        <a:spcBef>
          <a:spcPts val="1000"/>
        </a:spcBef>
        <a:spcAft>
          <a:spcPts val="0"/>
        </a:spcAft>
        <a:buClrTx/>
        <a:buSzPct val="100000"/>
        <a:buFont typeface="Arial"/>
        <a:buChar char="•"/>
        <a:tabLst/>
        <a:defRPr sz="2000" b="0" i="0" u="none" strike="noStrike" cap="none" spc="0" baseline="0">
          <a:solidFill>
            <a:srgbClr val="FFFFFF"/>
          </a:solidFill>
          <a:uFillTx/>
          <a:latin typeface="+mj-lt"/>
          <a:ea typeface="+mj-ea"/>
          <a:cs typeface="+mj-cs"/>
          <a:sym typeface="Walbaum Display"/>
        </a:defRPr>
      </a:lvl1pPr>
      <a:lvl2pPr marL="0" marR="0" indent="228600" algn="l" defTabSz="914400" rtl="1" latinLnBrk="0">
        <a:lnSpc>
          <a:spcPct val="120000"/>
        </a:lnSpc>
        <a:spcBef>
          <a:spcPts val="1000"/>
        </a:spcBef>
        <a:spcAft>
          <a:spcPts val="0"/>
        </a:spcAft>
        <a:buClrTx/>
        <a:buSzTx/>
        <a:buFont typeface="Arial"/>
        <a:buNone/>
        <a:tabLst/>
        <a:defRPr sz="2000" b="0" i="0" u="none" strike="noStrike" cap="none" spc="0" baseline="0">
          <a:solidFill>
            <a:srgbClr val="FFFFFF"/>
          </a:solidFill>
          <a:uFillTx/>
          <a:latin typeface="+mj-lt"/>
          <a:ea typeface="+mj-ea"/>
          <a:cs typeface="+mj-cs"/>
          <a:sym typeface="Walbaum Display"/>
        </a:defRPr>
      </a:lvl2pPr>
      <a:lvl3pPr marL="514350" marR="0" indent="-285750" algn="l" defTabSz="914400" rtl="1" latinLnBrk="0">
        <a:lnSpc>
          <a:spcPct val="120000"/>
        </a:lnSpc>
        <a:spcBef>
          <a:spcPts val="1000"/>
        </a:spcBef>
        <a:spcAft>
          <a:spcPts val="0"/>
        </a:spcAft>
        <a:buClrTx/>
        <a:buSzPct val="100000"/>
        <a:buFont typeface="Arial"/>
        <a:buChar char="•"/>
        <a:tabLst/>
        <a:defRPr sz="2000" b="0" i="0" u="none" strike="noStrike" cap="none" spc="0" baseline="0">
          <a:solidFill>
            <a:srgbClr val="FFFFFF"/>
          </a:solidFill>
          <a:uFillTx/>
          <a:latin typeface="+mj-lt"/>
          <a:ea typeface="+mj-ea"/>
          <a:cs typeface="+mj-cs"/>
          <a:sym typeface="Walbaum Display"/>
        </a:defRPr>
      </a:lvl3pPr>
      <a:lvl4pPr marL="0" marR="0" indent="502919" algn="l" defTabSz="914400" rtl="1" latinLnBrk="0">
        <a:lnSpc>
          <a:spcPct val="120000"/>
        </a:lnSpc>
        <a:spcBef>
          <a:spcPts val="1000"/>
        </a:spcBef>
        <a:spcAft>
          <a:spcPts val="0"/>
        </a:spcAft>
        <a:buClrTx/>
        <a:buSzTx/>
        <a:buFont typeface="Arial"/>
        <a:buNone/>
        <a:tabLst/>
        <a:defRPr sz="2000" b="0" i="0" u="none" strike="noStrike" cap="none" spc="0" baseline="0">
          <a:solidFill>
            <a:srgbClr val="FFFFFF"/>
          </a:solidFill>
          <a:uFillTx/>
          <a:latin typeface="+mj-lt"/>
          <a:ea typeface="+mj-ea"/>
          <a:cs typeface="+mj-cs"/>
          <a:sym typeface="Walbaum Display"/>
        </a:defRPr>
      </a:lvl4pPr>
      <a:lvl5pPr marL="829491" marR="0" indent="-326571" algn="l" defTabSz="914400" rtl="1" latinLnBrk="0">
        <a:lnSpc>
          <a:spcPct val="120000"/>
        </a:lnSpc>
        <a:spcBef>
          <a:spcPts val="1000"/>
        </a:spcBef>
        <a:spcAft>
          <a:spcPts val="0"/>
        </a:spcAft>
        <a:buClrTx/>
        <a:buSzPct val="100000"/>
        <a:buFont typeface="Arial"/>
        <a:buChar char="•"/>
        <a:tabLst/>
        <a:defRPr sz="2000" b="0" i="0" u="none" strike="noStrike" cap="none" spc="0" baseline="0">
          <a:solidFill>
            <a:srgbClr val="FFFFFF"/>
          </a:solidFill>
          <a:uFillTx/>
          <a:latin typeface="+mj-lt"/>
          <a:ea typeface="+mj-ea"/>
          <a:cs typeface="+mj-cs"/>
          <a:sym typeface="Walbaum Display"/>
        </a:defRPr>
      </a:lvl5pPr>
      <a:lvl6pPr marL="2540000" marR="0" indent="-254000" algn="l" defTabSz="914400" rtl="1" latinLnBrk="0">
        <a:lnSpc>
          <a:spcPct val="120000"/>
        </a:lnSpc>
        <a:spcBef>
          <a:spcPts val="1000"/>
        </a:spcBef>
        <a:spcAft>
          <a:spcPts val="0"/>
        </a:spcAft>
        <a:buClrTx/>
        <a:buSzPct val="100000"/>
        <a:buFont typeface="Arial"/>
        <a:buChar char="•"/>
        <a:tabLst/>
        <a:defRPr sz="2000" b="0" i="0" u="none" strike="noStrike" cap="none" spc="0" baseline="0">
          <a:solidFill>
            <a:srgbClr val="FFFFFF"/>
          </a:solidFill>
          <a:uFillTx/>
          <a:latin typeface="+mj-lt"/>
          <a:ea typeface="+mj-ea"/>
          <a:cs typeface="+mj-cs"/>
          <a:sym typeface="Walbaum Display"/>
        </a:defRPr>
      </a:lvl6pPr>
      <a:lvl7pPr marL="2997200" marR="0" indent="-254000" algn="l" defTabSz="914400" rtl="1" latinLnBrk="0">
        <a:lnSpc>
          <a:spcPct val="120000"/>
        </a:lnSpc>
        <a:spcBef>
          <a:spcPts val="1000"/>
        </a:spcBef>
        <a:spcAft>
          <a:spcPts val="0"/>
        </a:spcAft>
        <a:buClrTx/>
        <a:buSzPct val="100000"/>
        <a:buFont typeface="Arial"/>
        <a:buChar char="•"/>
        <a:tabLst/>
        <a:defRPr sz="2000" b="0" i="0" u="none" strike="noStrike" cap="none" spc="0" baseline="0">
          <a:solidFill>
            <a:srgbClr val="FFFFFF"/>
          </a:solidFill>
          <a:uFillTx/>
          <a:latin typeface="+mj-lt"/>
          <a:ea typeface="+mj-ea"/>
          <a:cs typeface="+mj-cs"/>
          <a:sym typeface="Walbaum Display"/>
        </a:defRPr>
      </a:lvl7pPr>
      <a:lvl8pPr marL="3454400" marR="0" indent="-254000" algn="l" defTabSz="914400" rtl="1" latinLnBrk="0">
        <a:lnSpc>
          <a:spcPct val="120000"/>
        </a:lnSpc>
        <a:spcBef>
          <a:spcPts val="1000"/>
        </a:spcBef>
        <a:spcAft>
          <a:spcPts val="0"/>
        </a:spcAft>
        <a:buClrTx/>
        <a:buSzPct val="100000"/>
        <a:buFont typeface="Arial"/>
        <a:buChar char="•"/>
        <a:tabLst/>
        <a:defRPr sz="2000" b="0" i="0" u="none" strike="noStrike" cap="none" spc="0" baseline="0">
          <a:solidFill>
            <a:srgbClr val="FFFFFF"/>
          </a:solidFill>
          <a:uFillTx/>
          <a:latin typeface="+mj-lt"/>
          <a:ea typeface="+mj-ea"/>
          <a:cs typeface="+mj-cs"/>
          <a:sym typeface="Walbaum Display"/>
        </a:defRPr>
      </a:lvl8pPr>
      <a:lvl9pPr marL="3911600" marR="0" indent="-254000" algn="l" defTabSz="914400" rtl="1" latinLnBrk="0">
        <a:lnSpc>
          <a:spcPct val="120000"/>
        </a:lnSpc>
        <a:spcBef>
          <a:spcPts val="1000"/>
        </a:spcBef>
        <a:spcAft>
          <a:spcPts val="0"/>
        </a:spcAft>
        <a:buClrTx/>
        <a:buSzPct val="100000"/>
        <a:buFont typeface="Arial"/>
        <a:buChar char="•"/>
        <a:tabLst/>
        <a:defRPr sz="2000" b="0" i="0" u="none" strike="noStrike" cap="none" spc="0" baseline="0">
          <a:solidFill>
            <a:srgbClr val="FFFFFF"/>
          </a:solidFill>
          <a:uFillTx/>
          <a:latin typeface="+mj-lt"/>
          <a:ea typeface="+mj-ea"/>
          <a:cs typeface="+mj-cs"/>
          <a:sym typeface="Walbaum Display"/>
        </a:defRPr>
      </a:lvl9pPr>
    </p:bodyStyle>
    <p:otherStyle>
      <a:lvl1pPr marL="0" marR="0" indent="0" algn="r" defTabSz="914400" rtl="1"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Walbaum Display"/>
        </a:defRPr>
      </a:lvl1pPr>
      <a:lvl2pPr marL="0" marR="0" indent="457200" algn="r" defTabSz="914400" rtl="1"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Walbaum Display"/>
        </a:defRPr>
      </a:lvl2pPr>
      <a:lvl3pPr marL="0" marR="0" indent="914400" algn="r" defTabSz="914400" rtl="1"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Walbaum Display"/>
        </a:defRPr>
      </a:lvl3pPr>
      <a:lvl4pPr marL="0" marR="0" indent="1371600" algn="r" defTabSz="914400" rtl="1"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Walbaum Display"/>
        </a:defRPr>
      </a:lvl4pPr>
      <a:lvl5pPr marL="0" marR="0" indent="1828800" algn="r" defTabSz="914400" rtl="1"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Walbaum Display"/>
        </a:defRPr>
      </a:lvl5pPr>
      <a:lvl6pPr marL="0" marR="0" indent="2286000" algn="r" defTabSz="914400" rtl="1"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Walbaum Display"/>
        </a:defRPr>
      </a:lvl6pPr>
      <a:lvl7pPr marL="0" marR="0" indent="2743200" algn="r" defTabSz="914400" rtl="1"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Walbaum Display"/>
        </a:defRPr>
      </a:lvl7pPr>
      <a:lvl8pPr marL="0" marR="0" indent="3200400" algn="r" defTabSz="914400" rtl="1"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Walbaum Display"/>
        </a:defRPr>
      </a:lvl8pPr>
      <a:lvl9pPr marL="0" marR="0" indent="3657600" algn="r" defTabSz="914400" rtl="1"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Walbaum Display"/>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1047"/>
          <p:cNvSpPr/>
          <p:nvPr/>
        </p:nvSpPr>
        <p:spPr>
          <a:xfrm>
            <a:off x="0" y="177553"/>
            <a:ext cx="12192000" cy="6858000"/>
          </a:xfrm>
          <a:prstGeom prst="rect">
            <a:avLst/>
          </a:prstGeom>
          <a:solidFill>
            <a:srgbClr val="000000"/>
          </a:solidFill>
          <a:ln w="12700">
            <a:miter lim="400000"/>
          </a:ln>
        </p:spPr>
        <p:txBody>
          <a:bodyPr lIns="45719" rIns="45719" anchor="ctr"/>
          <a:lstStyle/>
          <a:p>
            <a:pPr algn="ctr" rtl="0">
              <a:defRPr>
                <a:solidFill>
                  <a:srgbClr val="FFFFFF"/>
                </a:solidFill>
              </a:defRPr>
            </a:pPr>
            <a:endParaRPr/>
          </a:p>
        </p:txBody>
      </p:sp>
      <p:sp>
        <p:nvSpPr>
          <p:cNvPr id="101" name="כותרת 1"/>
          <p:cNvSpPr txBox="1">
            <a:spLocks noGrp="1"/>
          </p:cNvSpPr>
          <p:nvPr>
            <p:ph type="title"/>
          </p:nvPr>
        </p:nvSpPr>
        <p:spPr>
          <a:xfrm>
            <a:off x="526988" y="1324628"/>
            <a:ext cx="10949230" cy="2285267"/>
          </a:xfrm>
          <a:prstGeom prst="rect">
            <a:avLst/>
          </a:prstGeom>
        </p:spPr>
        <p:txBody>
          <a:bodyPr>
            <a:normAutofit/>
          </a:bodyPr>
          <a:lstStyle>
            <a:lvl1pPr algn="ctr">
              <a:defRPr sz="6600">
                <a:latin typeface="David"/>
                <a:ea typeface="David"/>
                <a:cs typeface="David"/>
                <a:sym typeface="David"/>
              </a:defRPr>
            </a:lvl1pPr>
          </a:lstStyle>
          <a:p>
            <a:r>
              <a:rPr sz="5400" dirty="0"/>
              <a:t>Smart refrigerator using ai - Part B </a:t>
            </a:r>
          </a:p>
        </p:txBody>
      </p:sp>
      <p:sp>
        <p:nvSpPr>
          <p:cNvPr id="102" name="כותרת משנה 2"/>
          <p:cNvSpPr txBox="1">
            <a:spLocks noGrp="1"/>
          </p:cNvSpPr>
          <p:nvPr>
            <p:ph type="body" sz="quarter" idx="1"/>
          </p:nvPr>
        </p:nvSpPr>
        <p:spPr>
          <a:xfrm>
            <a:off x="1188356" y="4256752"/>
            <a:ext cx="5426454" cy="732997"/>
          </a:xfrm>
          <a:prstGeom prst="rect">
            <a:avLst/>
          </a:prstGeom>
        </p:spPr>
        <p:txBody>
          <a:bodyPr/>
          <a:lstStyle/>
          <a:p>
            <a:pPr defTabSz="886968">
              <a:spcBef>
                <a:spcPts val="900"/>
              </a:spcBef>
              <a:defRPr sz="1649">
                <a:latin typeface="David"/>
                <a:ea typeface="David"/>
                <a:cs typeface="David"/>
                <a:sym typeface="David"/>
              </a:defRPr>
            </a:pPr>
            <a:r>
              <a:t>Supervisor: Mony Orbach </a:t>
            </a:r>
          </a:p>
          <a:p>
            <a:pPr defTabSz="886968">
              <a:spcBef>
                <a:spcPts val="900"/>
              </a:spcBef>
              <a:defRPr sz="1649">
                <a:latin typeface="David"/>
                <a:ea typeface="David"/>
                <a:cs typeface="David"/>
                <a:sym typeface="David"/>
              </a:defRPr>
            </a:pPr>
            <a:r>
              <a:t>Students: Raghad Badarny, Mohammed Ghanaiem</a:t>
            </a:r>
            <a:r>
              <a:rPr sz="1746"/>
              <a:t>	</a:t>
            </a:r>
          </a:p>
        </p:txBody>
      </p:sp>
      <p:sp>
        <p:nvSpPr>
          <p:cNvPr id="103" name="Straight Connector 1051"/>
          <p:cNvSpPr/>
          <p:nvPr/>
        </p:nvSpPr>
        <p:spPr>
          <a:xfrm flipV="1">
            <a:off x="1188356" y="5164809"/>
            <a:ext cx="4468732" cy="0"/>
          </a:xfrm>
          <a:prstGeom prst="line">
            <a:avLst/>
          </a:prstGeom>
          <a:ln w="12700">
            <a:solidFill>
              <a:srgbClr val="FFFFFF"/>
            </a:solidFill>
            <a:miter/>
          </a:ln>
        </p:spPr>
        <p:txBody>
          <a:bodyPr lIns="45719" rIns="45719"/>
          <a:lstStyle/>
          <a:p>
            <a:pPr marL="0" marR="0" indent="0" algn="l" defTabSz="914400" rtl="0" fontAlgn="auto" latinLnBrk="0" hangingPunct="0">
              <a:lnSpc>
                <a:spcPct val="100000"/>
              </a:lnSpc>
              <a:spcBef>
                <a:spcPts val="0"/>
              </a:spcBef>
              <a:spcAft>
                <a:spcPts val="0"/>
              </a:spcAft>
              <a:buClrTx/>
              <a:buSzTx/>
              <a:buFontTx/>
              <a:buNone/>
              <a:tabLst/>
              <a:defRPr>
                <a:solidFill>
                  <a:srgbClr val="FFFFFF"/>
                </a:solidFill>
              </a:defRPr>
            </a:pPr>
            <a:endParaRPr/>
          </a:p>
        </p:txBody>
      </p:sp>
      <p:sp>
        <p:nvSpPr>
          <p:cNvPr id="104" name="כותרת משנה 2"/>
          <p:cNvSpPr txBox="1"/>
          <p:nvPr/>
        </p:nvSpPr>
        <p:spPr>
          <a:xfrm>
            <a:off x="1234077" y="5271835"/>
            <a:ext cx="4767526" cy="732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l" rtl="0">
              <a:lnSpc>
                <a:spcPct val="90000"/>
              </a:lnSpc>
              <a:spcBef>
                <a:spcPts val="1000"/>
              </a:spcBef>
              <a:defRPr sz="1700">
                <a:solidFill>
                  <a:srgbClr val="FFFFFF"/>
                </a:solidFill>
                <a:latin typeface="David"/>
                <a:ea typeface="David"/>
                <a:cs typeface="David"/>
                <a:sym typeface="David"/>
              </a:defRPr>
            </a:pPr>
            <a:r>
              <a:t>Final Presentation</a:t>
            </a:r>
          </a:p>
          <a:p>
            <a:pPr algn="l" rtl="0">
              <a:lnSpc>
                <a:spcPct val="90000"/>
              </a:lnSpc>
              <a:spcBef>
                <a:spcPts val="1000"/>
              </a:spcBef>
              <a:defRPr sz="1700">
                <a:solidFill>
                  <a:srgbClr val="FFFFFF"/>
                </a:solidFill>
                <a:latin typeface="David"/>
                <a:ea typeface="David"/>
                <a:cs typeface="David"/>
                <a:sym typeface="David"/>
              </a:defRPr>
            </a:pPr>
            <a:r>
              <a:t>Spring 2025</a:t>
            </a:r>
            <a:r>
              <a:rPr sz="1800">
                <a:latin typeface="+mj-lt"/>
                <a:ea typeface="+mj-ea"/>
                <a:cs typeface="+mj-cs"/>
                <a:sym typeface="Walbaum Display"/>
              </a:rPr>
              <a:t>	</a:t>
            </a:r>
          </a:p>
        </p:txBody>
      </p:sp>
      <p:pic>
        <p:nvPicPr>
          <p:cNvPr id="105" name="Picture 2" descr="Picture 2"/>
          <p:cNvPicPr>
            <a:picLocks noChangeAspect="1"/>
          </p:cNvPicPr>
          <p:nvPr/>
        </p:nvPicPr>
        <p:blipFill>
          <a:blip r:embed="rId2"/>
          <a:stretch>
            <a:fillRect/>
          </a:stretch>
        </p:blipFill>
        <p:spPr>
          <a:xfrm>
            <a:off x="11472" y="-38722"/>
            <a:ext cx="12169056" cy="1061545"/>
          </a:xfrm>
          <a:prstGeom prst="rect">
            <a:avLst/>
          </a:prstGeom>
          <a:ln w="12700">
            <a:miter lim="400000"/>
          </a:ln>
        </p:spPr>
      </p:pic>
      <p:pic>
        <p:nvPicPr>
          <p:cNvPr id="2" name="תמונה 3" descr="תמונה 3">
            <a:extLst>
              <a:ext uri="{FF2B5EF4-FFF2-40B4-BE49-F238E27FC236}">
                <a16:creationId xmlns:a16="http://schemas.microsoft.com/office/drawing/2014/main" id="{CEC6435D-314E-E5D3-B2A8-7648714B18D5}"/>
              </a:ext>
            </a:extLst>
          </p:cNvPr>
          <p:cNvPicPr>
            <a:picLocks noChangeAspect="1"/>
          </p:cNvPicPr>
          <p:nvPr/>
        </p:nvPicPr>
        <p:blipFill>
          <a:blip r:embed="rId3"/>
          <a:srcRect l="8430" t="5596" r="19492" b="10140"/>
          <a:stretch>
            <a:fillRect/>
          </a:stretch>
        </p:blipFill>
        <p:spPr>
          <a:xfrm>
            <a:off x="9177941" y="5229598"/>
            <a:ext cx="2567852" cy="1450849"/>
          </a:xfrm>
          <a:custGeom>
            <a:avLst/>
            <a:gdLst/>
            <a:ahLst/>
            <a:cxnLst>
              <a:cxn ang="0">
                <a:pos x="wd2" y="hd2"/>
              </a:cxn>
              <a:cxn ang="5400000">
                <a:pos x="wd2" y="hd2"/>
              </a:cxn>
              <a:cxn ang="10800000">
                <a:pos x="wd2" y="hd2"/>
              </a:cxn>
              <a:cxn ang="16200000">
                <a:pos x="wd2" y="hd2"/>
              </a:cxn>
            </a:cxnLst>
            <a:rect l="0" t="0" r="r" b="b"/>
            <a:pathLst>
              <a:path w="21600" h="21600" extrusionOk="0">
                <a:moveTo>
                  <a:pt x="2035" y="0"/>
                </a:moveTo>
                <a:cubicBezTo>
                  <a:pt x="912" y="0"/>
                  <a:pt x="0" y="1614"/>
                  <a:pt x="0" y="3602"/>
                </a:cubicBezTo>
                <a:lnTo>
                  <a:pt x="0" y="17998"/>
                </a:lnTo>
                <a:cubicBezTo>
                  <a:pt x="0" y="19986"/>
                  <a:pt x="912" y="21600"/>
                  <a:pt x="2035" y="21600"/>
                </a:cubicBezTo>
                <a:lnTo>
                  <a:pt x="19567" y="21600"/>
                </a:lnTo>
                <a:cubicBezTo>
                  <a:pt x="20691" y="21600"/>
                  <a:pt x="21600" y="19986"/>
                  <a:pt x="21600" y="17998"/>
                </a:cubicBezTo>
                <a:lnTo>
                  <a:pt x="21600" y="3602"/>
                </a:lnTo>
                <a:cubicBezTo>
                  <a:pt x="21600" y="1614"/>
                  <a:pt x="20691" y="0"/>
                  <a:pt x="19567" y="0"/>
                </a:cubicBezTo>
                <a:lnTo>
                  <a:pt x="2035" y="0"/>
                </a:lnTo>
                <a:close/>
              </a:path>
            </a:pathLst>
          </a:custGeom>
          <a:ln w="12700">
            <a:miter lim="400000"/>
          </a:ln>
          <a:effectLst>
            <a:outerShdw blurRad="76200" dist="38100" dir="7800000" rotWithShape="0">
              <a:srgbClr val="000000">
                <a:alpha val="40000"/>
              </a:srgbClr>
            </a:outerShdw>
          </a:effectLst>
        </p:spPr>
      </p:pic>
      <p:pic>
        <p:nvPicPr>
          <p:cNvPr id="3074" name="Picture 2" descr="Basics of AWS - SourceBae">
            <a:extLst>
              <a:ext uri="{FF2B5EF4-FFF2-40B4-BE49-F238E27FC236}">
                <a16:creationId xmlns:a16="http://schemas.microsoft.com/office/drawing/2014/main" id="{B5DB055E-4861-56BF-CCDB-C5AD871BB2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6674" y="4256752"/>
            <a:ext cx="2175006" cy="16312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893F8-7ADA-9EE8-9834-7956175F86A9}"/>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D14C1E6E-D08B-FB27-C428-F5A731A85322}"/>
              </a:ext>
            </a:extLst>
          </p:cNvPr>
          <p:cNvSpPr/>
          <p:nvPr/>
        </p:nvSpPr>
        <p:spPr>
          <a:xfrm>
            <a:off x="-1" y="-87"/>
            <a:ext cx="12192000" cy="6858000"/>
          </a:xfrm>
          <a:prstGeom prst="rect">
            <a:avLst/>
          </a:prstGeom>
          <a:solidFill>
            <a:schemeClr val="bg2">
              <a:lumMod val="40000"/>
              <a:lumOff val="60000"/>
            </a:schemeClr>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3C2BA4F8-4083-FB40-1A96-52034F61AB9B}"/>
              </a:ext>
            </a:extLst>
          </p:cNvPr>
          <p:cNvSpPr/>
          <p:nvPr/>
        </p:nvSpPr>
        <p:spPr>
          <a:xfrm rot="16200000" flipH="1" flipV="1">
            <a:off x="2676491" y="-2676580"/>
            <a:ext cx="6839015" cy="12192001"/>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a:extLst>
              <a:ext uri="{FF2B5EF4-FFF2-40B4-BE49-F238E27FC236}">
                <a16:creationId xmlns:a16="http://schemas.microsoft.com/office/drawing/2014/main" id="{9B13B3BD-6E7E-ED72-1CD6-033B2414814D}"/>
              </a:ext>
            </a:extLst>
          </p:cNvPr>
          <p:cNvSpPr txBox="1">
            <a:spLocks noGrp="1"/>
          </p:cNvSpPr>
          <p:nvPr>
            <p:ph type="title"/>
          </p:nvPr>
        </p:nvSpPr>
        <p:spPr>
          <a:xfrm>
            <a:off x="2677390" y="101152"/>
            <a:ext cx="6837220" cy="1360900"/>
          </a:xfrm>
          <a:prstGeom prst="rect">
            <a:avLst/>
          </a:prstGeom>
        </p:spPr>
        <p:txBody>
          <a:bodyPr/>
          <a:lstStyle>
            <a:lvl1pPr>
              <a:defRPr>
                <a:latin typeface="Arial"/>
                <a:ea typeface="Arial"/>
                <a:cs typeface="Arial"/>
                <a:sym typeface="Arial"/>
              </a:defRPr>
            </a:lvl1pPr>
          </a:lstStyle>
          <a:p>
            <a:pPr algn="ctr"/>
            <a:r>
              <a:rPr lang="en-US" dirty="0"/>
              <a:t>AWS Lambda</a:t>
            </a:r>
            <a:endParaRPr dirty="0"/>
          </a:p>
        </p:txBody>
      </p:sp>
      <p:sp>
        <p:nvSpPr>
          <p:cNvPr id="5" name="Text Placeholder 4">
            <a:extLst>
              <a:ext uri="{FF2B5EF4-FFF2-40B4-BE49-F238E27FC236}">
                <a16:creationId xmlns:a16="http://schemas.microsoft.com/office/drawing/2014/main" id="{93688DED-E1DC-6800-45AF-E71DD3205108}"/>
              </a:ext>
            </a:extLst>
          </p:cNvPr>
          <p:cNvSpPr>
            <a:spLocks noGrp="1"/>
          </p:cNvSpPr>
          <p:nvPr>
            <p:ph type="body" idx="1"/>
          </p:nvPr>
        </p:nvSpPr>
        <p:spPr>
          <a:xfrm>
            <a:off x="1142999" y="2010606"/>
            <a:ext cx="9906000" cy="3567118"/>
          </a:xfrm>
        </p:spPr>
        <p:txBody>
          <a:bodyPr/>
          <a:lstStyle/>
          <a:p>
            <a:pPr marL="0" indent="0">
              <a:buNone/>
            </a:pPr>
            <a:r>
              <a:rPr lang="en-US" dirty="0">
                <a:latin typeface="Arial" panose="020B0604020202020204" pitchFamily="34" charset="0"/>
                <a:cs typeface="Arial" panose="020B0604020202020204" pitchFamily="34" charset="0"/>
              </a:rPr>
              <a:t>Runs small pieces of code without creating or managing servers.</a:t>
            </a:r>
          </a:p>
        </p:txBody>
      </p:sp>
      <p:sp>
        <p:nvSpPr>
          <p:cNvPr id="6" name="TextBox 5">
            <a:extLst>
              <a:ext uri="{FF2B5EF4-FFF2-40B4-BE49-F238E27FC236}">
                <a16:creationId xmlns:a16="http://schemas.microsoft.com/office/drawing/2014/main" id="{D7859A46-C4C5-9163-52C1-FC9D0C20E962}"/>
              </a:ext>
            </a:extLst>
          </p:cNvPr>
          <p:cNvSpPr txBox="1"/>
          <p:nvPr/>
        </p:nvSpPr>
        <p:spPr>
          <a:xfrm>
            <a:off x="1613016" y="2872581"/>
            <a:ext cx="7661426"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l" rtl="0">
              <a:lnSpc>
                <a:spcPct val="150000"/>
              </a:lnSpc>
              <a:buFont typeface="Wingdings" pitchFamily="2" charset="2"/>
              <a:buChar char="ü"/>
            </a:pPr>
            <a:r>
              <a:rPr lang="en-US" dirty="0">
                <a:solidFill>
                  <a:srgbClr val="FFFFFF"/>
                </a:solidFill>
                <a:latin typeface="Arial" panose="020B0604020202020204" pitchFamily="34" charset="0"/>
                <a:cs typeface="Arial" panose="020B0604020202020204" pitchFamily="34" charset="0"/>
              </a:rPr>
              <a:t>No need to set up a full backend server</a:t>
            </a:r>
          </a:p>
          <a:p>
            <a:pPr marL="285750" indent="-285750" algn="l" rtl="0">
              <a:lnSpc>
                <a:spcPct val="150000"/>
              </a:lnSpc>
              <a:buFont typeface="Wingdings" pitchFamily="2" charset="2"/>
              <a:buChar char="ü"/>
            </a:pPr>
            <a:r>
              <a:rPr lang="en-US" dirty="0">
                <a:solidFill>
                  <a:srgbClr val="FFFFFF"/>
                </a:solidFill>
                <a:latin typeface="Arial" panose="020B0604020202020204" pitchFamily="34" charset="0"/>
                <a:cs typeface="Arial" panose="020B0604020202020204" pitchFamily="34" charset="0"/>
              </a:rPr>
              <a:t>Only runs when needed → saves cost and resources</a:t>
            </a:r>
          </a:p>
          <a:p>
            <a:pPr marL="285750" indent="-285750" algn="l" rtl="0">
              <a:lnSpc>
                <a:spcPct val="150000"/>
              </a:lnSpc>
              <a:buFont typeface="Wingdings" pitchFamily="2" charset="2"/>
              <a:buChar char="ü"/>
            </a:pPr>
            <a:r>
              <a:rPr lang="en-US" dirty="0">
                <a:solidFill>
                  <a:srgbClr val="FFFFFF"/>
                </a:solidFill>
                <a:latin typeface="Arial" panose="020B0604020202020204" pitchFamily="34" charset="0"/>
                <a:cs typeface="Arial" panose="020B0604020202020204" pitchFamily="34" charset="0"/>
              </a:rPr>
              <a:t>Scales automatically with your user base</a:t>
            </a:r>
          </a:p>
          <a:p>
            <a:pPr marL="285750" marR="0" indent="-285750" algn="l" defTabSz="914400" rtl="0" fontAlgn="auto" latinLnBrk="0" hangingPunct="0">
              <a:lnSpc>
                <a:spcPct val="150000"/>
              </a:lnSpc>
              <a:spcBef>
                <a:spcPts val="0"/>
              </a:spcBef>
              <a:spcAft>
                <a:spcPts val="0"/>
              </a:spcAft>
              <a:buClrTx/>
              <a:buSzTx/>
              <a:buFont typeface="Wingdings" pitchFamily="2" charset="2"/>
              <a:buChar char="ü"/>
              <a:tabLst/>
            </a:pPr>
            <a:endPar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endParaRPr>
          </a:p>
        </p:txBody>
      </p:sp>
      <p:pic>
        <p:nvPicPr>
          <p:cNvPr id="7" name="Picture 2" descr="AWS Lambda – expandAPIs">
            <a:extLst>
              <a:ext uri="{FF2B5EF4-FFF2-40B4-BE49-F238E27FC236}">
                <a16:creationId xmlns:a16="http://schemas.microsoft.com/office/drawing/2014/main" id="{B4846056-C6D3-7DD9-A3FB-F2FA5E2D5D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4610" y="5666250"/>
            <a:ext cx="2804520" cy="157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9278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0D10D-014F-3150-79E7-D36CA8BF2AE4}"/>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24895214-96AA-342C-11A9-D09F2FE8EA2D}"/>
              </a:ext>
            </a:extLst>
          </p:cNvPr>
          <p:cNvSpPr/>
          <p:nvPr/>
        </p:nvSpPr>
        <p:spPr>
          <a:xfrm>
            <a:off x="-1" y="-87"/>
            <a:ext cx="12192000" cy="6858000"/>
          </a:xfrm>
          <a:prstGeom prst="rect">
            <a:avLst/>
          </a:prstGeom>
          <a:solidFill>
            <a:schemeClr val="bg2">
              <a:lumMod val="40000"/>
              <a:lumOff val="60000"/>
            </a:schemeClr>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7C3DD0D3-B3A3-869D-EDC6-3875906F1D31}"/>
              </a:ext>
            </a:extLst>
          </p:cNvPr>
          <p:cNvSpPr/>
          <p:nvPr/>
        </p:nvSpPr>
        <p:spPr>
          <a:xfrm rot="16200000" flipH="1" flipV="1">
            <a:off x="2676491" y="-2676580"/>
            <a:ext cx="6839015" cy="12192001"/>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a:extLst>
              <a:ext uri="{FF2B5EF4-FFF2-40B4-BE49-F238E27FC236}">
                <a16:creationId xmlns:a16="http://schemas.microsoft.com/office/drawing/2014/main" id="{33F48711-EA64-A3C0-50B6-C3929F988EF5}"/>
              </a:ext>
            </a:extLst>
          </p:cNvPr>
          <p:cNvSpPr txBox="1">
            <a:spLocks noGrp="1"/>
          </p:cNvSpPr>
          <p:nvPr>
            <p:ph type="title"/>
          </p:nvPr>
        </p:nvSpPr>
        <p:spPr>
          <a:xfrm>
            <a:off x="2677390" y="101152"/>
            <a:ext cx="6837220" cy="1360900"/>
          </a:xfrm>
          <a:prstGeom prst="rect">
            <a:avLst/>
          </a:prstGeom>
        </p:spPr>
        <p:txBody>
          <a:bodyPr/>
          <a:lstStyle>
            <a:lvl1pPr>
              <a:defRPr>
                <a:latin typeface="Arial"/>
                <a:ea typeface="Arial"/>
                <a:cs typeface="Arial"/>
                <a:sym typeface="Arial"/>
              </a:defRPr>
            </a:lvl1pPr>
          </a:lstStyle>
          <a:p>
            <a:pPr algn="ctr"/>
            <a:r>
              <a:rPr lang="en-US" dirty="0"/>
              <a:t>AWS Lambda</a:t>
            </a:r>
            <a:endParaRPr dirty="0"/>
          </a:p>
        </p:txBody>
      </p:sp>
      <p:pic>
        <p:nvPicPr>
          <p:cNvPr id="11266" name="Picture 2" descr="AWS Lambda – expandAPIs">
            <a:extLst>
              <a:ext uri="{FF2B5EF4-FFF2-40B4-BE49-F238E27FC236}">
                <a16:creationId xmlns:a16="http://schemas.microsoft.com/office/drawing/2014/main" id="{C3CA0DB4-B49A-B0E7-E652-08693117FA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4610" y="5666250"/>
            <a:ext cx="2804520" cy="15775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AI-generated content may be incorrect.">
            <a:extLst>
              <a:ext uri="{FF2B5EF4-FFF2-40B4-BE49-F238E27FC236}">
                <a16:creationId xmlns:a16="http://schemas.microsoft.com/office/drawing/2014/main" id="{548464A3-938A-8E97-7A82-A8B54F8882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2649" y="1243584"/>
            <a:ext cx="9386702" cy="4736846"/>
          </a:xfrm>
          <a:prstGeom prst="rect">
            <a:avLst/>
          </a:prstGeom>
        </p:spPr>
      </p:pic>
    </p:spTree>
    <p:extLst>
      <p:ext uri="{BB962C8B-B14F-4D97-AF65-F5344CB8AC3E}">
        <p14:creationId xmlns:p14="http://schemas.microsoft.com/office/powerpoint/2010/main" val="243057715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CF36F-F55C-DD0F-F6C4-2CF0BBC69219}"/>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26CADADF-A756-6FB1-8620-E63C1AA7D178}"/>
              </a:ext>
            </a:extLst>
          </p:cNvPr>
          <p:cNvSpPr/>
          <p:nvPr/>
        </p:nvSpPr>
        <p:spPr>
          <a:xfrm>
            <a:off x="-1" y="-87"/>
            <a:ext cx="12192000" cy="6858000"/>
          </a:xfrm>
          <a:prstGeom prst="rect">
            <a:avLst/>
          </a:prstGeom>
          <a:solidFill>
            <a:schemeClr val="bg2">
              <a:lumMod val="40000"/>
              <a:lumOff val="60000"/>
            </a:schemeClr>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6F933E12-0D07-B434-280B-810881636DB3}"/>
              </a:ext>
            </a:extLst>
          </p:cNvPr>
          <p:cNvSpPr/>
          <p:nvPr/>
        </p:nvSpPr>
        <p:spPr>
          <a:xfrm rot="16200000" flipH="1" flipV="1">
            <a:off x="2676491" y="-2676580"/>
            <a:ext cx="6839015" cy="12192001"/>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a:extLst>
              <a:ext uri="{FF2B5EF4-FFF2-40B4-BE49-F238E27FC236}">
                <a16:creationId xmlns:a16="http://schemas.microsoft.com/office/drawing/2014/main" id="{B0F2B989-22C3-AA9C-B752-5935A5995E6C}"/>
              </a:ext>
            </a:extLst>
          </p:cNvPr>
          <p:cNvSpPr txBox="1">
            <a:spLocks noGrp="1"/>
          </p:cNvSpPr>
          <p:nvPr>
            <p:ph type="title"/>
          </p:nvPr>
        </p:nvSpPr>
        <p:spPr>
          <a:xfrm>
            <a:off x="2677390" y="101152"/>
            <a:ext cx="6837220" cy="1360900"/>
          </a:xfrm>
          <a:prstGeom prst="rect">
            <a:avLst/>
          </a:prstGeom>
        </p:spPr>
        <p:txBody>
          <a:bodyPr/>
          <a:lstStyle>
            <a:lvl1pPr>
              <a:defRPr>
                <a:latin typeface="Arial"/>
                <a:ea typeface="Arial"/>
                <a:cs typeface="Arial"/>
                <a:sym typeface="Arial"/>
              </a:defRPr>
            </a:lvl1pPr>
          </a:lstStyle>
          <a:p>
            <a:pPr algn="ctr"/>
            <a:r>
              <a:rPr lang="en-US" dirty="0"/>
              <a:t>AWS Lambda</a:t>
            </a:r>
            <a:endParaRPr dirty="0"/>
          </a:p>
        </p:txBody>
      </p:sp>
      <p:pic>
        <p:nvPicPr>
          <p:cNvPr id="11266" name="Picture 2" descr="AWS Lambda – expandAPIs">
            <a:extLst>
              <a:ext uri="{FF2B5EF4-FFF2-40B4-BE49-F238E27FC236}">
                <a16:creationId xmlns:a16="http://schemas.microsoft.com/office/drawing/2014/main" id="{A71F6C02-5D0D-DDFB-7911-830ED1BB28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4610" y="5666250"/>
            <a:ext cx="2804520" cy="15775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EA61EC0-D50C-40F1-8200-5700E500A994}"/>
              </a:ext>
            </a:extLst>
          </p:cNvPr>
          <p:cNvPicPr>
            <a:picLocks noChangeAspect="1"/>
          </p:cNvPicPr>
          <p:nvPr/>
        </p:nvPicPr>
        <p:blipFill>
          <a:blip r:embed="rId4"/>
          <a:stretch>
            <a:fillRect/>
          </a:stretch>
        </p:blipFill>
        <p:spPr>
          <a:xfrm>
            <a:off x="1205265" y="1243584"/>
            <a:ext cx="9781470" cy="4755348"/>
          </a:xfrm>
          <a:prstGeom prst="rect">
            <a:avLst/>
          </a:prstGeom>
        </p:spPr>
      </p:pic>
    </p:spTree>
    <p:extLst>
      <p:ext uri="{BB962C8B-B14F-4D97-AF65-F5344CB8AC3E}">
        <p14:creationId xmlns:p14="http://schemas.microsoft.com/office/powerpoint/2010/main" val="18583644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A54EF-C19E-71EE-6A14-909F6849D863}"/>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CC12AD4E-1181-9978-3858-AE0C04B672E5}"/>
              </a:ext>
            </a:extLst>
          </p:cNvPr>
          <p:cNvSpPr/>
          <p:nvPr/>
        </p:nvSpPr>
        <p:spPr>
          <a:xfrm>
            <a:off x="-1" y="18986"/>
            <a:ext cx="12192000" cy="6858000"/>
          </a:xfrm>
          <a:prstGeom prst="rect">
            <a:avLst/>
          </a:prstGeom>
          <a:solidFill>
            <a:schemeClr val="bg2">
              <a:lumMod val="20000"/>
              <a:lumOff val="80000"/>
            </a:schemeClr>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5DBBC650-2A58-53CD-25D7-49B84E8E178E}"/>
              </a:ext>
            </a:extLst>
          </p:cNvPr>
          <p:cNvSpPr/>
          <p:nvPr/>
        </p:nvSpPr>
        <p:spPr>
          <a:xfrm rot="16200000" flipH="1" flipV="1">
            <a:off x="3706715" y="-3687730"/>
            <a:ext cx="6839015" cy="14252448"/>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a:extLst>
              <a:ext uri="{FF2B5EF4-FFF2-40B4-BE49-F238E27FC236}">
                <a16:creationId xmlns:a16="http://schemas.microsoft.com/office/drawing/2014/main" id="{5E5F81D8-4497-5B2C-3992-5DEB609361E0}"/>
              </a:ext>
            </a:extLst>
          </p:cNvPr>
          <p:cNvSpPr txBox="1">
            <a:spLocks noGrp="1"/>
          </p:cNvSpPr>
          <p:nvPr>
            <p:ph type="title"/>
          </p:nvPr>
        </p:nvSpPr>
        <p:spPr>
          <a:xfrm>
            <a:off x="2677389" y="91262"/>
            <a:ext cx="6837220" cy="1360900"/>
          </a:xfrm>
          <a:prstGeom prst="rect">
            <a:avLst/>
          </a:prstGeom>
        </p:spPr>
        <p:txBody>
          <a:bodyPr/>
          <a:lstStyle>
            <a:lvl1pPr>
              <a:defRPr>
                <a:latin typeface="Arial"/>
                <a:ea typeface="Arial"/>
                <a:cs typeface="Arial"/>
                <a:sym typeface="Arial"/>
              </a:defRPr>
            </a:lvl1pPr>
          </a:lstStyle>
          <a:p>
            <a:pPr algn="ctr"/>
            <a:r>
              <a:rPr lang="en-US" dirty="0"/>
              <a:t>AWS Cognito</a:t>
            </a:r>
            <a:endParaRPr dirty="0"/>
          </a:p>
        </p:txBody>
      </p:sp>
      <p:sp>
        <p:nvSpPr>
          <p:cNvPr id="5" name="Text Placeholder 4">
            <a:extLst>
              <a:ext uri="{FF2B5EF4-FFF2-40B4-BE49-F238E27FC236}">
                <a16:creationId xmlns:a16="http://schemas.microsoft.com/office/drawing/2014/main" id="{21172A01-6699-B57F-8558-D33A7E23DE8A}"/>
              </a:ext>
            </a:extLst>
          </p:cNvPr>
          <p:cNvSpPr>
            <a:spLocks noGrp="1"/>
          </p:cNvSpPr>
          <p:nvPr>
            <p:ph type="body" idx="1"/>
          </p:nvPr>
        </p:nvSpPr>
        <p:spPr>
          <a:xfrm>
            <a:off x="1325880" y="1978458"/>
            <a:ext cx="9906000" cy="3567118"/>
          </a:xfrm>
        </p:spPr>
        <p:txBody>
          <a:bodyPr/>
          <a:lstStyle/>
          <a:p>
            <a:pPr marL="0" indent="0">
              <a:buNone/>
            </a:pP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a:buFont typeface="Wingdings" pitchFamily="2" charset="2"/>
              <a:buChar char="ü"/>
            </a:pPr>
            <a:r>
              <a:rPr lang="en-US" dirty="0"/>
              <a:t>Handles passwords and security properly.</a:t>
            </a:r>
          </a:p>
          <a:p>
            <a:pPr>
              <a:buFont typeface="Wingdings" pitchFamily="2" charset="2"/>
              <a:buChar char="ü"/>
            </a:pPr>
            <a:r>
              <a:rPr lang="en-US" dirty="0"/>
              <a:t>Supports multi-device login.</a:t>
            </a:r>
          </a:p>
          <a:p>
            <a:pPr>
              <a:buFont typeface="Wingdings" pitchFamily="2" charset="2"/>
              <a:buChar char="ü"/>
            </a:pPr>
            <a:r>
              <a:rPr lang="en-US" dirty="0"/>
              <a:t>Works well with other AWS services.</a:t>
            </a:r>
          </a:p>
          <a:p>
            <a:endParaRPr lang="en-US" dirty="0">
              <a:latin typeface="Arial" panose="020B0604020202020204" pitchFamily="34" charset="0"/>
              <a:cs typeface="Arial" panose="020B0604020202020204" pitchFamily="34" charset="0"/>
            </a:endParaRPr>
          </a:p>
        </p:txBody>
      </p:sp>
      <p:pic>
        <p:nvPicPr>
          <p:cNvPr id="6146" name="Picture 2" descr="Implement AWS Cognito Authentication in your APEX Application">
            <a:extLst>
              <a:ext uri="{FF2B5EF4-FFF2-40B4-BE49-F238E27FC236}">
                <a16:creationId xmlns:a16="http://schemas.microsoft.com/office/drawing/2014/main" id="{56834EF1-31F1-F2A8-F3AD-288CB9DA1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939" y="4964124"/>
            <a:ext cx="2012894" cy="1788198"/>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Login Password - Free security icons">
            <a:extLst>
              <a:ext uri="{FF2B5EF4-FFF2-40B4-BE49-F238E27FC236}">
                <a16:creationId xmlns:a16="http://schemas.microsoft.com/office/drawing/2014/main" id="{47B45421-2A22-EAC2-964F-FDAE17DB2D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2938" y="2951231"/>
            <a:ext cx="2012893" cy="2012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85973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8E92E-291C-47E9-42B1-EABF58B8021E}"/>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F60F3652-834D-E37A-2F9B-896C26DFD498}"/>
              </a:ext>
            </a:extLst>
          </p:cNvPr>
          <p:cNvSpPr/>
          <p:nvPr/>
        </p:nvSpPr>
        <p:spPr>
          <a:xfrm>
            <a:off x="-1" y="18986"/>
            <a:ext cx="12192000" cy="6858000"/>
          </a:xfrm>
          <a:prstGeom prst="rect">
            <a:avLst/>
          </a:prstGeom>
          <a:solidFill>
            <a:schemeClr val="bg2">
              <a:lumMod val="60000"/>
              <a:lumOff val="40000"/>
            </a:schemeClr>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E536FDA7-318D-C510-9A73-437D1A2320C8}"/>
              </a:ext>
            </a:extLst>
          </p:cNvPr>
          <p:cNvSpPr/>
          <p:nvPr/>
        </p:nvSpPr>
        <p:spPr>
          <a:xfrm rot="16200000" flipH="1" flipV="1">
            <a:off x="3706715" y="-3687730"/>
            <a:ext cx="6839015" cy="14252448"/>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pic>
        <p:nvPicPr>
          <p:cNvPr id="6146" name="Picture 2" descr="Implement AWS Cognito Authentication in your APEX Application">
            <a:extLst>
              <a:ext uri="{FF2B5EF4-FFF2-40B4-BE49-F238E27FC236}">
                <a16:creationId xmlns:a16="http://schemas.microsoft.com/office/drawing/2014/main" id="{F8A49F31-6B13-E642-A935-F336FC98D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939" y="4964124"/>
            <a:ext cx="2012894" cy="17881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7C70AAA-FCAA-9597-6B65-3E4076142F3B}"/>
              </a:ext>
            </a:extLst>
          </p:cNvPr>
          <p:cNvPicPr>
            <a:picLocks noChangeAspect="1"/>
          </p:cNvPicPr>
          <p:nvPr/>
        </p:nvPicPr>
        <p:blipFill>
          <a:blip r:embed="rId4"/>
          <a:stretch>
            <a:fillRect/>
          </a:stretch>
        </p:blipFill>
        <p:spPr>
          <a:xfrm>
            <a:off x="490457" y="1452162"/>
            <a:ext cx="11303729" cy="4871789"/>
          </a:xfrm>
          <a:prstGeom prst="rect">
            <a:avLst/>
          </a:prstGeom>
        </p:spPr>
      </p:pic>
      <p:sp>
        <p:nvSpPr>
          <p:cNvPr id="9" name="כותרת 1">
            <a:extLst>
              <a:ext uri="{FF2B5EF4-FFF2-40B4-BE49-F238E27FC236}">
                <a16:creationId xmlns:a16="http://schemas.microsoft.com/office/drawing/2014/main" id="{BC339DD7-AC64-19B2-03BF-0423743CB264}"/>
              </a:ext>
            </a:extLst>
          </p:cNvPr>
          <p:cNvSpPr txBox="1">
            <a:spLocks/>
          </p:cNvSpPr>
          <p:nvPr/>
        </p:nvSpPr>
        <p:spPr>
          <a:xfrm>
            <a:off x="2677389" y="91262"/>
            <a:ext cx="6837220" cy="136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FFFFFF"/>
                </a:solidFill>
                <a:uFillTx/>
                <a:latin typeface="Arial"/>
                <a:ea typeface="Arial"/>
                <a:cs typeface="Arial"/>
                <a:sym typeface="Arial"/>
              </a:defRPr>
            </a:lvl1pPr>
            <a:lvl2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2pPr>
            <a:lvl3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3pPr>
            <a:lvl4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4pPr>
            <a:lvl5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5pPr>
            <a:lvl6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6pPr>
            <a:lvl7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7pPr>
            <a:lvl8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8pPr>
            <a:lvl9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9pPr>
          </a:lstStyle>
          <a:p>
            <a:pPr algn="ctr" hangingPunct="1"/>
            <a:r>
              <a:rPr lang="en-US" dirty="0"/>
              <a:t>AWS Cognito</a:t>
            </a:r>
          </a:p>
        </p:txBody>
      </p:sp>
    </p:spTree>
    <p:extLst>
      <p:ext uri="{BB962C8B-B14F-4D97-AF65-F5344CB8AC3E}">
        <p14:creationId xmlns:p14="http://schemas.microsoft.com/office/powerpoint/2010/main" val="37742998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FAFF9-D2A5-02F5-A43B-D28EDB75C3FF}"/>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2C3AB949-D5D4-0AB6-9AEB-6145A585F2EB}"/>
              </a:ext>
            </a:extLst>
          </p:cNvPr>
          <p:cNvSpPr/>
          <p:nvPr/>
        </p:nvSpPr>
        <p:spPr>
          <a:xfrm>
            <a:off x="-96279" y="91262"/>
            <a:ext cx="12192000" cy="6858000"/>
          </a:xfrm>
          <a:prstGeom prst="rect">
            <a:avLst/>
          </a:prstGeom>
          <a:solidFill>
            <a:schemeClr val="bg1"/>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0CDB178B-EED2-0189-A431-0475ACE712B0}"/>
              </a:ext>
            </a:extLst>
          </p:cNvPr>
          <p:cNvSpPr/>
          <p:nvPr/>
        </p:nvSpPr>
        <p:spPr>
          <a:xfrm rot="16200000" flipH="1" flipV="1">
            <a:off x="2268969" y="-2450592"/>
            <a:ext cx="9521952" cy="14252448"/>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dirty="0"/>
          </a:p>
        </p:txBody>
      </p:sp>
      <p:pic>
        <p:nvPicPr>
          <p:cNvPr id="17412" name="Picture 4" descr="Encryption: A Beginner's Guide to Understanding How it Works">
            <a:extLst>
              <a:ext uri="{FF2B5EF4-FFF2-40B4-BE49-F238E27FC236}">
                <a16:creationId xmlns:a16="http://schemas.microsoft.com/office/drawing/2014/main" id="{43EF39A6-35CB-C2DF-9D37-6CEC79AB0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152900"/>
            <a:ext cx="3866121" cy="2796362"/>
          </a:xfrm>
          <a:prstGeom prst="rect">
            <a:avLst/>
          </a:prstGeom>
          <a:noFill/>
          <a:extLst>
            <a:ext uri="{909E8E84-426E-40DD-AFC4-6F175D3DCCD1}">
              <a14:hiddenFill xmlns:a14="http://schemas.microsoft.com/office/drawing/2010/main">
                <a:solidFill>
                  <a:srgbClr val="FFFFFF"/>
                </a:solidFill>
              </a14:hiddenFill>
            </a:ext>
          </a:extLst>
        </p:spPr>
      </p:pic>
      <p:sp>
        <p:nvSpPr>
          <p:cNvPr id="3" name="כותרת 1">
            <a:extLst>
              <a:ext uri="{FF2B5EF4-FFF2-40B4-BE49-F238E27FC236}">
                <a16:creationId xmlns:a16="http://schemas.microsoft.com/office/drawing/2014/main" id="{010A1CC8-BA16-C74C-0961-1D48F9ECDECD}"/>
              </a:ext>
            </a:extLst>
          </p:cNvPr>
          <p:cNvSpPr txBox="1">
            <a:spLocks/>
          </p:cNvSpPr>
          <p:nvPr/>
        </p:nvSpPr>
        <p:spPr>
          <a:xfrm>
            <a:off x="2677389" y="91262"/>
            <a:ext cx="6837220" cy="1360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FFFFFF"/>
                </a:solidFill>
                <a:uFillTx/>
                <a:latin typeface="Arial"/>
                <a:ea typeface="Arial"/>
                <a:cs typeface="Arial"/>
                <a:sym typeface="Arial"/>
              </a:defRPr>
            </a:lvl1pPr>
            <a:lvl2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2pPr>
            <a:lvl3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3pPr>
            <a:lvl4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4pPr>
            <a:lvl5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5pPr>
            <a:lvl6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6pPr>
            <a:lvl7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7pPr>
            <a:lvl8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8pPr>
            <a:lvl9pPr marL="0" marR="0" indent="0" algn="l" defTabSz="914400" rtl="1" latinLnBrk="0">
              <a:lnSpc>
                <a:spcPct val="100000"/>
              </a:lnSpc>
              <a:spcBef>
                <a:spcPts val="0"/>
              </a:spcBef>
              <a:spcAft>
                <a:spcPts val="0"/>
              </a:spcAft>
              <a:buClrTx/>
              <a:buSzTx/>
              <a:buFontTx/>
              <a:buNone/>
              <a:tabLst/>
              <a:defRPr sz="4000" b="0" i="0" u="none" strike="noStrike" cap="none" spc="0" baseline="0">
                <a:solidFill>
                  <a:srgbClr val="FFFFFF"/>
                </a:solidFill>
                <a:uFillTx/>
                <a:latin typeface="+mj-lt"/>
                <a:ea typeface="+mj-ea"/>
                <a:cs typeface="+mj-cs"/>
                <a:sym typeface="Walbaum Display"/>
              </a:defRPr>
            </a:lvl9pPr>
          </a:lstStyle>
          <a:p>
            <a:pPr algn="ctr" hangingPunct="1"/>
            <a:r>
              <a:rPr lang="en-US" dirty="0"/>
              <a:t>AWS Cognito</a:t>
            </a:r>
          </a:p>
        </p:txBody>
      </p:sp>
      <p:sp>
        <p:nvSpPr>
          <p:cNvPr id="4" name="TextBox 3">
            <a:extLst>
              <a:ext uri="{FF2B5EF4-FFF2-40B4-BE49-F238E27FC236}">
                <a16:creationId xmlns:a16="http://schemas.microsoft.com/office/drawing/2014/main" id="{3C19AED5-99A8-23BA-1F64-7571FAFBF80E}"/>
              </a:ext>
            </a:extLst>
          </p:cNvPr>
          <p:cNvSpPr txBox="1"/>
          <p:nvPr/>
        </p:nvSpPr>
        <p:spPr>
          <a:xfrm>
            <a:off x="722994" y="1274961"/>
            <a:ext cx="7778496"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tabLst/>
            </a:pPr>
            <a:r>
              <a:rPr lang="en-US" b="1" dirty="0">
                <a:solidFill>
                  <a:srgbClr val="FFFFFF"/>
                </a:solidFill>
                <a:latin typeface="Arial" panose="020B0604020202020204" pitchFamily="34" charset="0"/>
                <a:cs typeface="Arial" panose="020B0604020202020204" pitchFamily="34" charset="0"/>
              </a:rPr>
              <a:t>The amount information was encrypted. Therefor prevents revealing:</a:t>
            </a:r>
            <a:br>
              <a:rPr lang="en-US" b="1" dirty="0">
                <a:solidFill>
                  <a:srgbClr val="FFFFFF"/>
                </a:solidFill>
                <a:latin typeface="Arial" panose="020B0604020202020204" pitchFamily="34" charset="0"/>
                <a:cs typeface="Arial" panose="020B0604020202020204" pitchFamily="34" charset="0"/>
              </a:rPr>
            </a:br>
            <a:endParaRPr lang="en-US" b="1" dirty="0">
              <a:solidFill>
                <a:srgbClr val="FFFFFF"/>
              </a:solidFill>
              <a:latin typeface="Arial" panose="020B0604020202020204" pitchFamily="34" charset="0"/>
              <a:cs typeface="Arial" panose="020B0604020202020204" pitchFamily="34" charset="0"/>
            </a:endParaRPr>
          </a:p>
          <a:p>
            <a:pPr marL="285750" indent="-285750" algn="l" rtl="0">
              <a:lnSpc>
                <a:spcPct val="150000"/>
              </a:lnSpc>
              <a:buFont typeface="System Font Regular"/>
              <a:buChar char="❌"/>
            </a:pPr>
            <a:r>
              <a:rPr lang="en-US" dirty="0">
                <a:solidFill>
                  <a:srgbClr val="FFFFFF"/>
                </a:solidFill>
                <a:latin typeface="Arial" panose="020B0604020202020204" pitchFamily="34" charset="0"/>
                <a:cs typeface="Arial" panose="020B0604020202020204" pitchFamily="34" charset="0"/>
              </a:rPr>
              <a:t>Personal habits or routines.</a:t>
            </a:r>
          </a:p>
          <a:p>
            <a:pPr marL="285750" indent="-285750" algn="l" rtl="0">
              <a:lnSpc>
                <a:spcPct val="150000"/>
              </a:lnSpc>
              <a:buFont typeface="System Font Regular"/>
              <a:buChar char="❌"/>
            </a:pPr>
            <a:r>
              <a:rPr lang="en-US" dirty="0">
                <a:solidFill>
                  <a:srgbClr val="FFFFFF"/>
                </a:solidFill>
                <a:latin typeface="Arial" panose="020B0604020202020204" pitchFamily="34" charset="0"/>
                <a:cs typeface="Arial" panose="020B0604020202020204" pitchFamily="34" charset="0"/>
              </a:rPr>
              <a:t>Health-related needs.</a:t>
            </a:r>
          </a:p>
          <a:p>
            <a:pPr marL="285750" indent="-285750" algn="l" rtl="0">
              <a:lnSpc>
                <a:spcPct val="150000"/>
              </a:lnSpc>
              <a:buFont typeface="System Font Regular"/>
              <a:buChar char="❌"/>
            </a:pPr>
            <a:r>
              <a:rPr lang="en-US" dirty="0">
                <a:solidFill>
                  <a:srgbClr val="FFFFFF"/>
                </a:solidFill>
                <a:latin typeface="Arial" panose="020B0604020202020204" pitchFamily="34" charset="0"/>
                <a:cs typeface="Arial" panose="020B0604020202020204" pitchFamily="34" charset="0"/>
              </a:rPr>
              <a:t>Targeted Exploitation or Manipulation (Ads).</a:t>
            </a:r>
            <a:br>
              <a:rPr lang="en-US" dirty="0">
                <a:solidFill>
                  <a:srgbClr val="FFFFFF"/>
                </a:solidFill>
                <a:latin typeface="Arial" panose="020B0604020202020204" pitchFamily="34" charset="0"/>
                <a:cs typeface="Arial" panose="020B0604020202020204" pitchFamily="34" charset="0"/>
              </a:rPr>
            </a:br>
            <a:r>
              <a:rPr lang="en-US" dirty="0">
                <a:solidFill>
                  <a:srgbClr val="FFFFFF"/>
                </a:solidFill>
                <a:latin typeface="Arial" panose="020B0604020202020204" pitchFamily="34" charset="0"/>
                <a:cs typeface="Arial" panose="020B0604020202020204" pitchFamily="34" charset="0"/>
              </a:rPr>
              <a:t>  </a:t>
            </a:r>
            <a:endPar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endParaRPr>
          </a:p>
        </p:txBody>
      </p:sp>
      <p:sp>
        <p:nvSpPr>
          <p:cNvPr id="5" name="TextBox 4">
            <a:extLst>
              <a:ext uri="{FF2B5EF4-FFF2-40B4-BE49-F238E27FC236}">
                <a16:creationId xmlns:a16="http://schemas.microsoft.com/office/drawing/2014/main" id="{D7370B66-7CDD-FBFB-DE28-1EE1C2FD9BEC}"/>
              </a:ext>
            </a:extLst>
          </p:cNvPr>
          <p:cNvSpPr txBox="1"/>
          <p:nvPr/>
        </p:nvSpPr>
        <p:spPr>
          <a:xfrm>
            <a:off x="7255497" y="3004978"/>
            <a:ext cx="484022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AWS makes it easy to encrypt data in </a:t>
            </a:r>
            <a:b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b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DynamoDB and during Lambda transfers </a:t>
            </a:r>
          </a:p>
        </p:txBody>
      </p:sp>
      <p:sp>
        <p:nvSpPr>
          <p:cNvPr id="7" name="Right Arrow 6">
            <a:extLst>
              <a:ext uri="{FF2B5EF4-FFF2-40B4-BE49-F238E27FC236}">
                <a16:creationId xmlns:a16="http://schemas.microsoft.com/office/drawing/2014/main" id="{98B25FF6-430A-C152-00C5-E80F93A54733}"/>
              </a:ext>
            </a:extLst>
          </p:cNvPr>
          <p:cNvSpPr/>
          <p:nvPr/>
        </p:nvSpPr>
        <p:spPr>
          <a:xfrm rot="5400000">
            <a:off x="2539737" y="3600444"/>
            <a:ext cx="759328" cy="702203"/>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sp>
        <p:nvSpPr>
          <p:cNvPr id="8" name="TextBox 7">
            <a:extLst>
              <a:ext uri="{FF2B5EF4-FFF2-40B4-BE49-F238E27FC236}">
                <a16:creationId xmlns:a16="http://schemas.microsoft.com/office/drawing/2014/main" id="{95BEED2C-FF43-8B21-0930-3D58FE629F19}"/>
              </a:ext>
            </a:extLst>
          </p:cNvPr>
          <p:cNvSpPr txBox="1"/>
          <p:nvPr/>
        </p:nvSpPr>
        <p:spPr>
          <a:xfrm>
            <a:off x="722994" y="4474656"/>
            <a:ext cx="5259902"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System Font Regular"/>
              <a:buChar char="✅"/>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Builds user </a:t>
            </a:r>
            <a:r>
              <a:rPr lang="en-US" dirty="0">
                <a:solidFill>
                  <a:srgbClr val="FFFFFF"/>
                </a:solidFill>
                <a:latin typeface="Arial" panose="020B0604020202020204" pitchFamily="34" charset="0"/>
                <a:cs typeface="Arial" panose="020B0604020202020204" pitchFamily="34" charset="0"/>
              </a:rPr>
              <a:t>t</a:t>
            </a: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rust </a:t>
            </a:r>
          </a:p>
          <a:p>
            <a:pPr marL="285750" marR="0" indent="-285750" algn="l" defTabSz="914400" rtl="0" fontAlgn="auto" latinLnBrk="0" hangingPunct="0">
              <a:lnSpc>
                <a:spcPct val="150000"/>
              </a:lnSpc>
              <a:spcBef>
                <a:spcPts val="0"/>
              </a:spcBef>
              <a:spcAft>
                <a:spcPts val="0"/>
              </a:spcAft>
              <a:buClrTx/>
              <a:buSzTx/>
              <a:buFont typeface="System Font Regular"/>
              <a:buChar char="✅"/>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The App respects </a:t>
            </a:r>
            <a:r>
              <a:rPr lang="en-US" dirty="0">
                <a:solidFill>
                  <a:srgbClr val="FFFFFF"/>
                </a:solidFill>
                <a:latin typeface="Arial" panose="020B0604020202020204" pitchFamily="34" charset="0"/>
                <a:cs typeface="Arial" panose="020B0604020202020204" pitchFamily="34" charset="0"/>
              </a:rPr>
              <a:t>user-</a:t>
            </a: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privacy</a:t>
            </a:r>
          </a:p>
          <a:p>
            <a:pPr marL="285750" marR="0" indent="-285750" algn="l" defTabSz="914400" rtl="0" fontAlgn="auto" latinLnBrk="0" hangingPunct="0">
              <a:lnSpc>
                <a:spcPct val="150000"/>
              </a:lnSpc>
              <a:spcBef>
                <a:spcPts val="0"/>
              </a:spcBef>
              <a:spcAft>
                <a:spcPts val="0"/>
              </a:spcAft>
              <a:buClrTx/>
              <a:buSzTx/>
              <a:buFont typeface="System Font Regular"/>
              <a:buChar char="✅"/>
              <a:tabLst/>
            </a:pPr>
            <a:r>
              <a:rPr lang="en-US" dirty="0">
                <a:solidFill>
                  <a:srgbClr val="FFFFFF"/>
                </a:solidFill>
                <a:latin typeface="Arial" panose="020B0604020202020204" pitchFamily="34" charset="0"/>
                <a:cs typeface="Arial" panose="020B0604020202020204" pitchFamily="34" charset="0"/>
              </a:rPr>
              <a:t>R</a:t>
            </a: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educes </a:t>
            </a:r>
            <a:r>
              <a:rPr lang="en-US" dirty="0">
                <a:solidFill>
                  <a:srgbClr val="FFFFFF"/>
                </a:solidFill>
                <a:latin typeface="Arial" panose="020B0604020202020204" pitchFamily="34" charset="0"/>
                <a:cs typeface="Arial" panose="020B0604020202020204" pitchFamily="34" charset="0"/>
              </a:rPr>
              <a:t>r</a:t>
            </a: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isk of violating </a:t>
            </a:r>
            <a:r>
              <a:rPr lang="en-US" dirty="0">
                <a:solidFill>
                  <a:srgbClr val="FFFFFF"/>
                </a:solidFill>
                <a:latin typeface="Arial" panose="020B0604020202020204" pitchFamily="34" charset="0"/>
                <a:cs typeface="Arial" panose="020B0604020202020204" pitchFamily="34" charset="0"/>
              </a:rPr>
              <a:t>D</a:t>
            </a: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ata </a:t>
            </a:r>
            <a:r>
              <a:rPr lang="en-US" dirty="0">
                <a:solidFill>
                  <a:srgbClr val="FFFFFF"/>
                </a:solidFill>
                <a:latin typeface="Arial" panose="020B0604020202020204" pitchFamily="34" charset="0"/>
                <a:cs typeface="Arial" panose="020B0604020202020204" pitchFamily="34" charset="0"/>
              </a:rPr>
              <a:t>P</a:t>
            </a: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rotection </a:t>
            </a:r>
            <a:r>
              <a:rPr lang="en-US" dirty="0">
                <a:solidFill>
                  <a:srgbClr val="FFFFFF"/>
                </a:solidFill>
                <a:latin typeface="Arial" panose="020B0604020202020204" pitchFamily="34" charset="0"/>
                <a:cs typeface="Arial" panose="020B0604020202020204" pitchFamily="34" charset="0"/>
              </a:rPr>
              <a:t>L</a:t>
            </a: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aws</a:t>
            </a:r>
            <a:b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br>
            <a:endPar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endParaRPr>
          </a:p>
        </p:txBody>
      </p:sp>
    </p:spTree>
    <p:extLst>
      <p:ext uri="{BB962C8B-B14F-4D97-AF65-F5344CB8AC3E}">
        <p14:creationId xmlns:p14="http://schemas.microsoft.com/office/powerpoint/2010/main" val="362519837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730CC-A0E0-1514-6C01-A8C679A95DCC}"/>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0008C7CB-0E59-4B80-C02E-891C2040DF3A}"/>
              </a:ext>
            </a:extLst>
          </p:cNvPr>
          <p:cNvSpPr/>
          <p:nvPr/>
        </p:nvSpPr>
        <p:spPr>
          <a:xfrm>
            <a:off x="-1" y="-87"/>
            <a:ext cx="12192000" cy="6858000"/>
          </a:xfrm>
          <a:prstGeom prst="rect">
            <a:avLst/>
          </a:prstGeom>
          <a:solidFill>
            <a:srgbClr val="FFFFFF"/>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0C7B93A5-179D-7742-5D8C-36C818BCCC27}"/>
              </a:ext>
            </a:extLst>
          </p:cNvPr>
          <p:cNvSpPr/>
          <p:nvPr/>
        </p:nvSpPr>
        <p:spPr>
          <a:xfrm rot="16200000" flipH="1" flipV="1">
            <a:off x="3566507" y="-3547522"/>
            <a:ext cx="6839015" cy="13972032"/>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a:extLst>
              <a:ext uri="{FF2B5EF4-FFF2-40B4-BE49-F238E27FC236}">
                <a16:creationId xmlns:a16="http://schemas.microsoft.com/office/drawing/2014/main" id="{CC685F0D-D1A1-FC26-F177-133110B72370}"/>
              </a:ext>
            </a:extLst>
          </p:cNvPr>
          <p:cNvSpPr txBox="1">
            <a:spLocks noGrp="1"/>
          </p:cNvSpPr>
          <p:nvPr>
            <p:ph type="title"/>
          </p:nvPr>
        </p:nvSpPr>
        <p:spPr>
          <a:xfrm>
            <a:off x="2677390" y="101152"/>
            <a:ext cx="6837220" cy="1360900"/>
          </a:xfrm>
          <a:prstGeom prst="rect">
            <a:avLst/>
          </a:prstGeom>
        </p:spPr>
        <p:txBody>
          <a:bodyPr/>
          <a:lstStyle>
            <a:lvl1pPr>
              <a:defRPr>
                <a:latin typeface="Arial"/>
                <a:ea typeface="Arial"/>
                <a:cs typeface="Arial"/>
                <a:sym typeface="Arial"/>
              </a:defRPr>
            </a:lvl1pPr>
          </a:lstStyle>
          <a:p>
            <a:pPr algn="ctr"/>
            <a:r>
              <a:rPr lang="en-US" dirty="0"/>
              <a:t>AWS DynamoDB</a:t>
            </a:r>
            <a:endParaRPr dirty="0"/>
          </a:p>
        </p:txBody>
      </p:sp>
      <p:sp>
        <p:nvSpPr>
          <p:cNvPr id="5" name="Text Placeholder 4">
            <a:extLst>
              <a:ext uri="{FF2B5EF4-FFF2-40B4-BE49-F238E27FC236}">
                <a16:creationId xmlns:a16="http://schemas.microsoft.com/office/drawing/2014/main" id="{855DEEAD-E0CC-5CC7-65BB-49CB83F2F268}"/>
              </a:ext>
            </a:extLst>
          </p:cNvPr>
          <p:cNvSpPr>
            <a:spLocks noGrp="1"/>
          </p:cNvSpPr>
          <p:nvPr>
            <p:ph type="body" idx="1"/>
          </p:nvPr>
        </p:nvSpPr>
        <p:spPr/>
        <p:txBody>
          <a:bodyPr>
            <a:normAutofit/>
          </a:bodyPr>
          <a:lstStyle/>
          <a:p>
            <a:pPr marL="0" indent="0">
              <a:buNone/>
            </a:pPr>
            <a:r>
              <a:rPr lang="en-US" b="1" dirty="0">
                <a:latin typeface="Arial" panose="020B0604020202020204" pitchFamily="34" charset="0"/>
                <a:cs typeface="Arial" panose="020B0604020202020204" pitchFamily="34" charset="0"/>
              </a:rPr>
              <a:t>NoSQL cloud database</a:t>
            </a:r>
            <a:r>
              <a:rPr lang="en-US" dirty="0">
                <a:latin typeface="Arial" panose="020B0604020202020204" pitchFamily="34" charset="0"/>
                <a:cs typeface="Arial" panose="020B0604020202020204" pitchFamily="34" charset="0"/>
              </a:rPr>
              <a:t> service that stores data as key-value pairs.</a:t>
            </a:r>
          </a:p>
          <a:p>
            <a:pPr marL="0" indent="0">
              <a:buNone/>
            </a:pPr>
            <a:endParaRPr lang="en-US" dirty="0">
              <a:latin typeface="Arial" panose="020B0604020202020204" pitchFamily="34" charset="0"/>
              <a:cs typeface="Arial" panose="020B0604020202020204" pitchFamily="34" charset="0"/>
            </a:endParaRPr>
          </a:p>
          <a:p>
            <a:pPr>
              <a:buFont typeface="Wingdings" pitchFamily="2" charset="2"/>
              <a:buChar char="ü"/>
            </a:pPr>
            <a:r>
              <a:rPr lang="en-US" dirty="0">
                <a:latin typeface="Arial" panose="020B0604020202020204" pitchFamily="34" charset="0"/>
                <a:cs typeface="Arial" panose="020B0604020202020204" pitchFamily="34" charset="0"/>
              </a:rPr>
              <a:t>Fast and scalable</a:t>
            </a:r>
          </a:p>
          <a:p>
            <a:pPr>
              <a:buFont typeface="Wingdings" pitchFamily="2" charset="2"/>
              <a:buChar char="ü"/>
            </a:pPr>
            <a:r>
              <a:rPr lang="en-US" dirty="0">
                <a:latin typeface="Arial" panose="020B0604020202020204" pitchFamily="34" charset="0"/>
                <a:cs typeface="Arial" panose="020B0604020202020204" pitchFamily="34" charset="0"/>
              </a:rPr>
              <a:t>Doesn’t require a fixed table structure</a:t>
            </a:r>
          </a:p>
          <a:p>
            <a:pPr>
              <a:buFont typeface="Wingdings" pitchFamily="2" charset="2"/>
              <a:buChar char="ü"/>
            </a:pPr>
            <a:r>
              <a:rPr lang="en-US" dirty="0">
                <a:latin typeface="Arial" panose="020B0604020202020204" pitchFamily="34" charset="0"/>
                <a:cs typeface="Arial" panose="020B0604020202020204" pitchFamily="34" charset="0"/>
              </a:rPr>
              <a:t>Works great with Lambda for event-based actions</a:t>
            </a:r>
          </a:p>
          <a:p>
            <a:endParaRPr lang="en-US" dirty="0">
              <a:latin typeface="Arial" panose="020B0604020202020204" pitchFamily="34" charset="0"/>
              <a:cs typeface="Arial" panose="020B0604020202020204" pitchFamily="34" charset="0"/>
            </a:endParaRPr>
          </a:p>
        </p:txBody>
      </p:sp>
      <p:pic>
        <p:nvPicPr>
          <p:cNvPr id="7170" name="Picture 2" descr="High Performance Drivers and Use Cases for AWS DynamoDB">
            <a:extLst>
              <a:ext uri="{FF2B5EF4-FFF2-40B4-BE49-F238E27FC236}">
                <a16:creationId xmlns:a16="http://schemas.microsoft.com/office/drawing/2014/main" id="{8AA96BCE-9CC9-A230-DBC5-DB17DAFC9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6612" y="4742688"/>
            <a:ext cx="3485388" cy="232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83511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9A5BA-8C34-564B-E8CE-ABB2C797E14C}"/>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869A7C39-3DA2-778E-0A61-BFFD97FAB560}"/>
              </a:ext>
            </a:extLst>
          </p:cNvPr>
          <p:cNvSpPr/>
          <p:nvPr/>
        </p:nvSpPr>
        <p:spPr>
          <a:xfrm>
            <a:off x="-1" y="-87"/>
            <a:ext cx="12192000" cy="6858000"/>
          </a:xfrm>
          <a:prstGeom prst="rect">
            <a:avLst/>
          </a:prstGeom>
          <a:solidFill>
            <a:schemeClr val="bg2">
              <a:lumMod val="40000"/>
              <a:lumOff val="60000"/>
            </a:schemeClr>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096E9D9F-10BF-6FD8-A4FF-E7511986A70E}"/>
              </a:ext>
            </a:extLst>
          </p:cNvPr>
          <p:cNvSpPr/>
          <p:nvPr/>
        </p:nvSpPr>
        <p:spPr>
          <a:xfrm rot="16200000" flipH="1" flipV="1">
            <a:off x="3566507" y="-3547522"/>
            <a:ext cx="6839015" cy="13972032"/>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a:extLst>
              <a:ext uri="{FF2B5EF4-FFF2-40B4-BE49-F238E27FC236}">
                <a16:creationId xmlns:a16="http://schemas.microsoft.com/office/drawing/2014/main" id="{DC4D3DC1-F4B2-528E-8716-BB23F6827987}"/>
              </a:ext>
            </a:extLst>
          </p:cNvPr>
          <p:cNvSpPr txBox="1">
            <a:spLocks noGrp="1"/>
          </p:cNvSpPr>
          <p:nvPr>
            <p:ph type="title"/>
          </p:nvPr>
        </p:nvSpPr>
        <p:spPr>
          <a:xfrm>
            <a:off x="2677390" y="101152"/>
            <a:ext cx="6837220" cy="1360900"/>
          </a:xfrm>
          <a:prstGeom prst="rect">
            <a:avLst/>
          </a:prstGeom>
        </p:spPr>
        <p:txBody>
          <a:bodyPr/>
          <a:lstStyle>
            <a:lvl1pPr>
              <a:defRPr>
                <a:latin typeface="Arial"/>
                <a:ea typeface="Arial"/>
                <a:cs typeface="Arial"/>
                <a:sym typeface="Arial"/>
              </a:defRPr>
            </a:lvl1pPr>
          </a:lstStyle>
          <a:p>
            <a:pPr algn="ctr"/>
            <a:r>
              <a:rPr lang="en-US" dirty="0"/>
              <a:t>AWS DynamoDB</a:t>
            </a:r>
            <a:endParaRPr dirty="0"/>
          </a:p>
        </p:txBody>
      </p:sp>
      <p:pic>
        <p:nvPicPr>
          <p:cNvPr id="4" name="Picture 3">
            <a:extLst>
              <a:ext uri="{FF2B5EF4-FFF2-40B4-BE49-F238E27FC236}">
                <a16:creationId xmlns:a16="http://schemas.microsoft.com/office/drawing/2014/main" id="{A2609244-FE9F-F807-06C6-4A690865185A}"/>
              </a:ext>
            </a:extLst>
          </p:cNvPr>
          <p:cNvPicPr>
            <a:picLocks noChangeAspect="1"/>
          </p:cNvPicPr>
          <p:nvPr/>
        </p:nvPicPr>
        <p:blipFill>
          <a:blip r:embed="rId3"/>
          <a:stretch>
            <a:fillRect/>
          </a:stretch>
        </p:blipFill>
        <p:spPr>
          <a:xfrm>
            <a:off x="1219478" y="1462052"/>
            <a:ext cx="9753044" cy="4324991"/>
          </a:xfrm>
          <a:prstGeom prst="rect">
            <a:avLst/>
          </a:prstGeom>
        </p:spPr>
      </p:pic>
    </p:spTree>
    <p:extLst>
      <p:ext uri="{BB962C8B-B14F-4D97-AF65-F5344CB8AC3E}">
        <p14:creationId xmlns:p14="http://schemas.microsoft.com/office/powerpoint/2010/main" val="33709383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4B5C-19CF-4036-3AD1-4A9E92E8F56A}"/>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B2F8A932-77B0-CB37-00F5-63D1EC98FCDD}"/>
              </a:ext>
            </a:extLst>
          </p:cNvPr>
          <p:cNvSpPr/>
          <p:nvPr/>
        </p:nvSpPr>
        <p:spPr>
          <a:xfrm>
            <a:off x="-1" y="-87"/>
            <a:ext cx="12192000" cy="6858000"/>
          </a:xfrm>
          <a:prstGeom prst="rect">
            <a:avLst/>
          </a:prstGeom>
          <a:solidFill>
            <a:schemeClr val="bg2">
              <a:lumMod val="40000"/>
              <a:lumOff val="60000"/>
            </a:schemeClr>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D19F6F07-D4BA-E237-D1BC-3D60189D6C8A}"/>
              </a:ext>
            </a:extLst>
          </p:cNvPr>
          <p:cNvSpPr/>
          <p:nvPr/>
        </p:nvSpPr>
        <p:spPr>
          <a:xfrm rot="16200000" flipH="1" flipV="1">
            <a:off x="3566507" y="-3547522"/>
            <a:ext cx="6839015" cy="13972032"/>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a:extLst>
              <a:ext uri="{FF2B5EF4-FFF2-40B4-BE49-F238E27FC236}">
                <a16:creationId xmlns:a16="http://schemas.microsoft.com/office/drawing/2014/main" id="{7E3347E2-00B7-C1F1-FEE3-48DA39EBBBB1}"/>
              </a:ext>
            </a:extLst>
          </p:cNvPr>
          <p:cNvSpPr txBox="1">
            <a:spLocks noGrp="1"/>
          </p:cNvSpPr>
          <p:nvPr>
            <p:ph type="title"/>
          </p:nvPr>
        </p:nvSpPr>
        <p:spPr>
          <a:xfrm>
            <a:off x="2677390" y="101152"/>
            <a:ext cx="6837220" cy="1360900"/>
          </a:xfrm>
          <a:prstGeom prst="rect">
            <a:avLst/>
          </a:prstGeom>
        </p:spPr>
        <p:txBody>
          <a:bodyPr/>
          <a:lstStyle>
            <a:lvl1pPr>
              <a:defRPr>
                <a:latin typeface="Arial"/>
                <a:ea typeface="Arial"/>
                <a:cs typeface="Arial"/>
                <a:sym typeface="Arial"/>
              </a:defRPr>
            </a:lvl1pPr>
          </a:lstStyle>
          <a:p>
            <a:pPr algn="ctr"/>
            <a:r>
              <a:rPr lang="en-US" dirty="0"/>
              <a:t>AWS DynamoDB</a:t>
            </a:r>
            <a:endParaRPr dirty="0"/>
          </a:p>
        </p:txBody>
      </p:sp>
      <p:pic>
        <p:nvPicPr>
          <p:cNvPr id="3" name="Picture 2" descr="A screenshot of a computer&#10;&#10;AI-generated content may be incorrect.">
            <a:extLst>
              <a:ext uri="{FF2B5EF4-FFF2-40B4-BE49-F238E27FC236}">
                <a16:creationId xmlns:a16="http://schemas.microsoft.com/office/drawing/2014/main" id="{529525BA-E57F-AC3C-E844-77E7703ECCCF}"/>
              </a:ext>
            </a:extLst>
          </p:cNvPr>
          <p:cNvPicPr>
            <a:picLocks noChangeAspect="1"/>
          </p:cNvPicPr>
          <p:nvPr/>
        </p:nvPicPr>
        <p:blipFill>
          <a:blip r:embed="rId3" cstate="print">
            <a:extLst>
              <a:ext uri="{28A0092B-C50C-407E-A947-70E740481C1C}">
                <a14:useLocalDpi xmlns:a14="http://schemas.microsoft.com/office/drawing/2010/main" val="0"/>
              </a:ext>
            </a:extLst>
          </a:blip>
          <a:srcRect l="-9172" r="-9172"/>
          <a:stretch>
            <a:fillRect/>
          </a:stretch>
        </p:blipFill>
        <p:spPr>
          <a:xfrm>
            <a:off x="-425090" y="1303556"/>
            <a:ext cx="7177766" cy="4021183"/>
          </a:xfrm>
          <a:prstGeom prst="rect">
            <a:avLst/>
          </a:prstGeom>
        </p:spPr>
      </p:pic>
      <p:pic>
        <p:nvPicPr>
          <p:cNvPr id="5" name="Picture 4">
            <a:extLst>
              <a:ext uri="{FF2B5EF4-FFF2-40B4-BE49-F238E27FC236}">
                <a16:creationId xmlns:a16="http://schemas.microsoft.com/office/drawing/2014/main" id="{5DBC0B1D-EE5A-E775-B856-CBE5C6357150}"/>
              </a:ext>
            </a:extLst>
          </p:cNvPr>
          <p:cNvPicPr>
            <a:picLocks noChangeAspect="1"/>
          </p:cNvPicPr>
          <p:nvPr/>
        </p:nvPicPr>
        <p:blipFill>
          <a:blip r:embed="rId4"/>
          <a:srcRect l="1708" r="-505"/>
          <a:stretch>
            <a:fillRect/>
          </a:stretch>
        </p:blipFill>
        <p:spPr>
          <a:xfrm>
            <a:off x="6327586" y="2673226"/>
            <a:ext cx="5864413" cy="4083622"/>
          </a:xfrm>
          <a:prstGeom prst="rect">
            <a:avLst/>
          </a:prstGeom>
        </p:spPr>
      </p:pic>
    </p:spTree>
    <p:extLst>
      <p:ext uri="{BB962C8B-B14F-4D97-AF65-F5344CB8AC3E}">
        <p14:creationId xmlns:p14="http://schemas.microsoft.com/office/powerpoint/2010/main" val="157226970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35678-E83E-87C6-DAEB-8738304DA9DC}"/>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08014EF7-E0CC-A76E-227C-7949BF5B473A}"/>
              </a:ext>
            </a:extLst>
          </p:cNvPr>
          <p:cNvSpPr/>
          <p:nvPr/>
        </p:nvSpPr>
        <p:spPr>
          <a:xfrm>
            <a:off x="-1" y="-87"/>
            <a:ext cx="12192000" cy="6858000"/>
          </a:xfrm>
          <a:prstGeom prst="rect">
            <a:avLst/>
          </a:prstGeom>
          <a:solidFill>
            <a:srgbClr val="000000"/>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8A0BD6FA-B89E-782D-C7FE-9B82CF76E2AB}"/>
              </a:ext>
            </a:extLst>
          </p:cNvPr>
          <p:cNvSpPr/>
          <p:nvPr/>
        </p:nvSpPr>
        <p:spPr>
          <a:xfrm rot="16200000" flipH="1" flipV="1">
            <a:off x="1097630" y="-1078644"/>
            <a:ext cx="6839015" cy="9034275"/>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a:extLst>
              <a:ext uri="{FF2B5EF4-FFF2-40B4-BE49-F238E27FC236}">
                <a16:creationId xmlns:a16="http://schemas.microsoft.com/office/drawing/2014/main" id="{F6C203B4-85D0-E8FA-D36D-C0E48749FB37}"/>
              </a:ext>
            </a:extLst>
          </p:cNvPr>
          <p:cNvSpPr txBox="1">
            <a:spLocks noGrp="1"/>
          </p:cNvSpPr>
          <p:nvPr>
            <p:ph type="title"/>
          </p:nvPr>
        </p:nvSpPr>
        <p:spPr>
          <a:xfrm>
            <a:off x="2677390" y="101152"/>
            <a:ext cx="6837220" cy="1360900"/>
          </a:xfrm>
          <a:prstGeom prst="rect">
            <a:avLst/>
          </a:prstGeom>
        </p:spPr>
        <p:txBody>
          <a:bodyPr>
            <a:normAutofit/>
          </a:bodyPr>
          <a:lstStyle>
            <a:lvl1pPr>
              <a:defRPr>
                <a:latin typeface="Arial"/>
                <a:ea typeface="Arial"/>
                <a:cs typeface="Arial"/>
                <a:sym typeface="Arial"/>
              </a:defRPr>
            </a:lvl1pPr>
          </a:lstStyle>
          <a:p>
            <a:r>
              <a:rPr lang="en-US" sz="3200" b="1" dirty="0"/>
              <a:t>How Everything Works Together</a:t>
            </a:r>
          </a:p>
        </p:txBody>
      </p:sp>
      <p:sp>
        <p:nvSpPr>
          <p:cNvPr id="5" name="Text Placeholder 4">
            <a:extLst>
              <a:ext uri="{FF2B5EF4-FFF2-40B4-BE49-F238E27FC236}">
                <a16:creationId xmlns:a16="http://schemas.microsoft.com/office/drawing/2014/main" id="{595A4B32-28EF-82A0-15D4-74DF3F711315}"/>
              </a:ext>
            </a:extLst>
          </p:cNvPr>
          <p:cNvSpPr>
            <a:spLocks noGrp="1"/>
          </p:cNvSpPr>
          <p:nvPr>
            <p:ph type="body" idx="1"/>
          </p:nvPr>
        </p:nvSpPr>
        <p:spPr>
          <a:xfrm>
            <a:off x="1499616" y="1531039"/>
            <a:ext cx="11497056" cy="5097244"/>
          </a:xfrm>
        </p:spPr>
        <p:txBody>
          <a:bodyPr>
            <a:normAutofit lnSpcReduction="10000"/>
          </a:bodyPr>
          <a:lstStyle/>
          <a:p>
            <a:r>
              <a:rPr lang="en-US" dirty="0">
                <a:latin typeface="Arial" panose="020B0604020202020204" pitchFamily="34" charset="0"/>
                <a:cs typeface="Arial" panose="020B0604020202020204" pitchFamily="34" charset="0"/>
              </a:rPr>
              <a:t>User opens the app and logs in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Login info is sent to AWS Cognito</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Cognito authenticates the user and returns a token</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App uses this token to interact with AWS Lambda.</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AWS Lambda receives the request, checks if the user is allowed, and performs the action.</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Lambda returns the result to the app, and the UI updates in real time.</a:t>
            </a:r>
          </a:p>
          <a:p>
            <a:endParaRPr lang="en-US" dirty="0">
              <a:latin typeface="Arial" panose="020B0604020202020204" pitchFamily="34" charset="0"/>
              <a:cs typeface="Arial" panose="020B0604020202020204" pitchFamily="34" charset="0"/>
            </a:endParaRPr>
          </a:p>
        </p:txBody>
      </p:sp>
      <p:sp>
        <p:nvSpPr>
          <p:cNvPr id="6" name="Curved Right Arrow 5">
            <a:extLst>
              <a:ext uri="{FF2B5EF4-FFF2-40B4-BE49-F238E27FC236}">
                <a16:creationId xmlns:a16="http://schemas.microsoft.com/office/drawing/2014/main" id="{C8F0E43F-4565-C540-5005-C5FB261EEFD7}"/>
              </a:ext>
            </a:extLst>
          </p:cNvPr>
          <p:cNvSpPr/>
          <p:nvPr/>
        </p:nvSpPr>
        <p:spPr>
          <a:xfrm>
            <a:off x="627888" y="1827189"/>
            <a:ext cx="579120" cy="1394504"/>
          </a:xfrm>
          <a:prstGeom prst="curved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sp>
        <p:nvSpPr>
          <p:cNvPr id="7" name="Curved Right Arrow 6">
            <a:extLst>
              <a:ext uri="{FF2B5EF4-FFF2-40B4-BE49-F238E27FC236}">
                <a16:creationId xmlns:a16="http://schemas.microsoft.com/office/drawing/2014/main" id="{5BD344DA-8301-AE02-9F1E-18BBB1A19FE5}"/>
              </a:ext>
            </a:extLst>
          </p:cNvPr>
          <p:cNvSpPr/>
          <p:nvPr/>
        </p:nvSpPr>
        <p:spPr>
          <a:xfrm>
            <a:off x="621792" y="3272725"/>
            <a:ext cx="579120" cy="1394504"/>
          </a:xfrm>
          <a:prstGeom prst="curved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sp>
        <p:nvSpPr>
          <p:cNvPr id="8" name="Curved Right Arrow 7">
            <a:extLst>
              <a:ext uri="{FF2B5EF4-FFF2-40B4-BE49-F238E27FC236}">
                <a16:creationId xmlns:a16="http://schemas.microsoft.com/office/drawing/2014/main" id="{F13577F2-A759-CFBF-81A9-AF71F95DF395}"/>
              </a:ext>
            </a:extLst>
          </p:cNvPr>
          <p:cNvSpPr/>
          <p:nvPr/>
        </p:nvSpPr>
        <p:spPr>
          <a:xfrm>
            <a:off x="670560" y="4774605"/>
            <a:ext cx="530352" cy="1394504"/>
          </a:xfrm>
          <a:prstGeom prst="curved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spTree>
    <p:extLst>
      <p:ext uri="{BB962C8B-B14F-4D97-AF65-F5344CB8AC3E}">
        <p14:creationId xmlns:p14="http://schemas.microsoft.com/office/powerpoint/2010/main" val="41420020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מציין מיקום תוכן 2"/>
          <p:cNvSpPr txBox="1">
            <a:spLocks noGrp="1"/>
          </p:cNvSpPr>
          <p:nvPr>
            <p:ph type="body" idx="1"/>
          </p:nvPr>
        </p:nvSpPr>
        <p:spPr>
          <a:xfrm>
            <a:off x="1839712" y="1645441"/>
            <a:ext cx="9906001" cy="3567118"/>
          </a:xfrm>
          <a:prstGeom prst="rect">
            <a:avLst/>
          </a:prstGeom>
        </p:spPr>
        <p:txBody>
          <a:bodyPr/>
          <a:lstStyle/>
          <a:p>
            <a:pPr>
              <a:defRPr sz="2400"/>
            </a:pPr>
            <a:r>
              <a:rPr dirty="0">
                <a:latin typeface="Arial" panose="020B0604020202020204" pitchFamily="34" charset="0"/>
                <a:cs typeface="Arial" panose="020B0604020202020204" pitchFamily="34" charset="0"/>
              </a:rPr>
              <a:t>Part A: </a:t>
            </a:r>
            <a:r>
              <a:rPr lang="en-US" dirty="0">
                <a:latin typeface="Arial" panose="020B0604020202020204" pitchFamily="34" charset="0"/>
                <a:cs typeface="Arial" panose="020B0604020202020204" pitchFamily="34" charset="0"/>
              </a:rPr>
              <a:t>Local system</a:t>
            </a:r>
            <a:endParaRPr dirty="0">
              <a:latin typeface="Arial" panose="020B0604020202020204" pitchFamily="34" charset="0"/>
              <a:cs typeface="Arial" panose="020B0604020202020204" pitchFamily="34" charset="0"/>
            </a:endParaRPr>
          </a:p>
          <a:p>
            <a:pPr>
              <a:defRPr sz="2400"/>
            </a:pPr>
            <a:r>
              <a:rPr dirty="0">
                <a:latin typeface="Arial" panose="020B0604020202020204" pitchFamily="34" charset="0"/>
                <a:cs typeface="Arial" panose="020B0604020202020204" pitchFamily="34" charset="0"/>
              </a:rPr>
              <a:t>Part B: </a:t>
            </a:r>
            <a:r>
              <a:rPr lang="en-US" dirty="0">
                <a:latin typeface="Arial" panose="020B0604020202020204" pitchFamily="34" charset="0"/>
                <a:cs typeface="Arial" panose="020B0604020202020204" pitchFamily="34" charset="0"/>
              </a:rPr>
              <a:t>C</a:t>
            </a:r>
            <a:r>
              <a:rPr dirty="0">
                <a:latin typeface="Arial" panose="020B0604020202020204" pitchFamily="34" charset="0"/>
                <a:cs typeface="Arial" panose="020B0604020202020204" pitchFamily="34" charset="0"/>
              </a:rPr>
              <a:t>onnect to cloud and server, then add an application. </a:t>
            </a:r>
          </a:p>
        </p:txBody>
      </p:sp>
      <p:pic>
        <p:nvPicPr>
          <p:cNvPr id="126" name="Picture 10" descr="Picture 10"/>
          <p:cNvPicPr>
            <a:picLocks noChangeAspect="1"/>
          </p:cNvPicPr>
          <p:nvPr/>
        </p:nvPicPr>
        <p:blipFill>
          <a:blip r:embed="rId3"/>
          <a:stretch>
            <a:fillRect/>
          </a:stretch>
        </p:blipFill>
        <p:spPr>
          <a:xfrm>
            <a:off x="751902" y="2935978"/>
            <a:ext cx="3138393" cy="3138394"/>
          </a:xfrm>
          <a:prstGeom prst="rect">
            <a:avLst/>
          </a:prstGeom>
          <a:ln w="12700">
            <a:miter lim="400000"/>
          </a:ln>
        </p:spPr>
      </p:pic>
      <p:pic>
        <p:nvPicPr>
          <p:cNvPr id="127" name="Picture 2" descr="Picture 2"/>
          <p:cNvPicPr>
            <a:picLocks noChangeAspect="1"/>
          </p:cNvPicPr>
          <p:nvPr/>
        </p:nvPicPr>
        <p:blipFill>
          <a:blip r:embed="rId4"/>
          <a:stretch>
            <a:fillRect/>
          </a:stretch>
        </p:blipFill>
        <p:spPr>
          <a:xfrm>
            <a:off x="3226648" y="4279181"/>
            <a:ext cx="1614260" cy="1441542"/>
          </a:xfrm>
          <a:prstGeom prst="rect">
            <a:avLst/>
          </a:prstGeom>
          <a:ln w="12700">
            <a:miter lim="400000"/>
          </a:ln>
        </p:spPr>
      </p:pic>
      <p:pic>
        <p:nvPicPr>
          <p:cNvPr id="128" name="Picture 18" descr="Picture 18"/>
          <p:cNvPicPr>
            <a:picLocks noChangeAspect="1"/>
          </p:cNvPicPr>
          <p:nvPr/>
        </p:nvPicPr>
        <p:blipFill>
          <a:blip r:embed="rId5"/>
          <a:stretch>
            <a:fillRect/>
          </a:stretch>
        </p:blipFill>
        <p:spPr>
          <a:xfrm>
            <a:off x="8455611" y="3261659"/>
            <a:ext cx="2349026" cy="2270487"/>
          </a:xfrm>
          <a:prstGeom prst="rect">
            <a:avLst/>
          </a:prstGeom>
          <a:ln w="12700">
            <a:miter lim="400000"/>
          </a:ln>
        </p:spPr>
      </p:pic>
      <p:pic>
        <p:nvPicPr>
          <p:cNvPr id="129" name="תמונה 10" descr="תמונה 10"/>
          <p:cNvPicPr>
            <a:picLocks noChangeAspect="1"/>
          </p:cNvPicPr>
          <p:nvPr/>
        </p:nvPicPr>
        <p:blipFill>
          <a:blip r:embed="rId6"/>
          <a:stretch>
            <a:fillRect/>
          </a:stretch>
        </p:blipFill>
        <p:spPr>
          <a:xfrm>
            <a:off x="3356269" y="3116760"/>
            <a:ext cx="1355019" cy="1355019"/>
          </a:xfrm>
          <a:prstGeom prst="rect">
            <a:avLst/>
          </a:prstGeom>
          <a:ln w="12700">
            <a:miter lim="400000"/>
          </a:ln>
        </p:spPr>
      </p:pic>
      <p:sp>
        <p:nvSpPr>
          <p:cNvPr id="130" name="מחבר חץ ישר 12"/>
          <p:cNvSpPr/>
          <p:nvPr/>
        </p:nvSpPr>
        <p:spPr>
          <a:xfrm>
            <a:off x="5340013" y="4396902"/>
            <a:ext cx="755987" cy="1"/>
          </a:xfrm>
          <a:prstGeom prst="line">
            <a:avLst/>
          </a:prstGeom>
          <a:ln w="6350">
            <a:solidFill>
              <a:schemeClr val="accent1"/>
            </a:solidFill>
            <a:miter/>
            <a:tailEnd type="triangle"/>
          </a:ln>
        </p:spPr>
        <p:txBody>
          <a:bodyPr lIns="45719" rIns="45719"/>
          <a:lstStyle/>
          <a:p>
            <a:pPr>
              <a:defRPr>
                <a:solidFill>
                  <a:srgbClr val="FFFFFF"/>
                </a:solidFill>
              </a:defRPr>
            </a:pPr>
            <a:endParaRPr/>
          </a:p>
        </p:txBody>
      </p:sp>
      <p:pic>
        <p:nvPicPr>
          <p:cNvPr id="131" name="Picture 20" descr="Picture 20"/>
          <p:cNvPicPr>
            <a:picLocks noChangeAspect="1"/>
          </p:cNvPicPr>
          <p:nvPr/>
        </p:nvPicPr>
        <p:blipFill>
          <a:blip r:embed="rId7"/>
          <a:stretch>
            <a:fillRect/>
          </a:stretch>
        </p:blipFill>
        <p:spPr>
          <a:xfrm>
            <a:off x="5599048" y="3074676"/>
            <a:ext cx="2387331" cy="2387331"/>
          </a:xfrm>
          <a:prstGeom prst="rect">
            <a:avLst/>
          </a:prstGeom>
          <a:ln w="12700">
            <a:miter lim="400000"/>
          </a:ln>
        </p:spPr>
      </p:pic>
      <p:sp>
        <p:nvSpPr>
          <p:cNvPr id="132" name="מחבר חץ ישר 15"/>
          <p:cNvSpPr/>
          <p:nvPr/>
        </p:nvSpPr>
        <p:spPr>
          <a:xfrm>
            <a:off x="7608385" y="4396902"/>
            <a:ext cx="755987" cy="1"/>
          </a:xfrm>
          <a:prstGeom prst="line">
            <a:avLst/>
          </a:prstGeom>
          <a:ln w="6350">
            <a:solidFill>
              <a:schemeClr val="accent1"/>
            </a:solidFill>
            <a:miter/>
            <a:tailEnd type="triangle"/>
          </a:ln>
        </p:spPr>
        <p:txBody>
          <a:bodyPr lIns="45719" rIns="45719"/>
          <a:lstStyle/>
          <a:p>
            <a:pPr>
              <a:defRPr>
                <a:solidFill>
                  <a:srgbClr val="FFFFFF"/>
                </a:solidFill>
              </a:defRPr>
            </a:pPr>
            <a:endParaRPr/>
          </a:p>
        </p:txBody>
      </p:sp>
      <p:sp>
        <p:nvSpPr>
          <p:cNvPr id="2" name="כותרת 1">
            <a:extLst>
              <a:ext uri="{FF2B5EF4-FFF2-40B4-BE49-F238E27FC236}">
                <a16:creationId xmlns:a16="http://schemas.microsoft.com/office/drawing/2014/main" id="{F27E7B89-BCBD-7F7A-563F-C3F546ED19BF}"/>
              </a:ext>
            </a:extLst>
          </p:cNvPr>
          <p:cNvSpPr txBox="1">
            <a:spLocks noGrp="1"/>
          </p:cNvSpPr>
          <p:nvPr>
            <p:ph type="title"/>
          </p:nvPr>
        </p:nvSpPr>
        <p:spPr>
          <a:xfrm>
            <a:off x="2677390" y="101152"/>
            <a:ext cx="6837220" cy="1360900"/>
          </a:xfrm>
          <a:prstGeom prst="rect">
            <a:avLst/>
          </a:prstGeom>
        </p:spPr>
        <p:txBody>
          <a:bodyPr/>
          <a:lstStyle>
            <a:lvl1pPr>
              <a:defRPr>
                <a:latin typeface="Arial"/>
                <a:ea typeface="Arial"/>
                <a:cs typeface="Arial"/>
                <a:sym typeface="Arial"/>
              </a:defRPr>
            </a:lvl1pPr>
          </a:lstStyle>
          <a:p>
            <a:pPr algn="ctr"/>
            <a:r>
              <a:rPr dirty="0"/>
              <a:t>Background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284B1-6CCC-5B3C-CDD0-14B12694C02C}"/>
            </a:ext>
          </a:extLst>
        </p:cNvPr>
        <p:cNvGrpSpPr/>
        <p:nvPr/>
      </p:nvGrpSpPr>
      <p:grpSpPr>
        <a:xfrm>
          <a:off x="0" y="0"/>
          <a:ext cx="0" cy="0"/>
          <a:chOff x="0" y="0"/>
          <a:chExt cx="0" cy="0"/>
        </a:xfrm>
      </p:grpSpPr>
      <p:sp>
        <p:nvSpPr>
          <p:cNvPr id="109" name="Rectangle 9">
            <a:extLst>
              <a:ext uri="{FF2B5EF4-FFF2-40B4-BE49-F238E27FC236}">
                <a16:creationId xmlns:a16="http://schemas.microsoft.com/office/drawing/2014/main" id="{97C032EC-A39E-8A33-A8F5-5947C2702764}"/>
              </a:ext>
            </a:extLst>
          </p:cNvPr>
          <p:cNvSpPr/>
          <p:nvPr/>
        </p:nvSpPr>
        <p:spPr>
          <a:xfrm>
            <a:off x="-1" y="-87"/>
            <a:ext cx="12192000" cy="6858000"/>
          </a:xfrm>
          <a:prstGeom prst="rect">
            <a:avLst/>
          </a:prstGeom>
          <a:solidFill>
            <a:srgbClr val="000000"/>
          </a:solidFill>
          <a:ln w="12700">
            <a:miter lim="400000"/>
          </a:ln>
        </p:spPr>
        <p:txBody>
          <a:bodyPr lIns="45719" rIns="45719" anchor="ctr"/>
          <a:lstStyle/>
          <a:p>
            <a:pPr algn="ctr" rtl="0">
              <a:defRPr>
                <a:solidFill>
                  <a:srgbClr val="FFFFFF"/>
                </a:solidFill>
              </a:defRPr>
            </a:pPr>
            <a:endParaRPr/>
          </a:p>
        </p:txBody>
      </p:sp>
      <p:sp>
        <p:nvSpPr>
          <p:cNvPr id="110" name="Freeform: Shape 11">
            <a:extLst>
              <a:ext uri="{FF2B5EF4-FFF2-40B4-BE49-F238E27FC236}">
                <a16:creationId xmlns:a16="http://schemas.microsoft.com/office/drawing/2014/main" id="{150E6DC7-DAAB-21C9-A7E0-CB0FCE3A0167}"/>
              </a:ext>
            </a:extLst>
          </p:cNvPr>
          <p:cNvSpPr/>
          <p:nvPr/>
        </p:nvSpPr>
        <p:spPr>
          <a:xfrm rot="16200000" flipH="1" flipV="1">
            <a:off x="5297378" y="-5297467"/>
            <a:ext cx="1963002" cy="12557761"/>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a:extLst>
              <a:ext uri="{FF2B5EF4-FFF2-40B4-BE49-F238E27FC236}">
                <a16:creationId xmlns:a16="http://schemas.microsoft.com/office/drawing/2014/main" id="{1C1334B5-9526-DD59-0E03-E70EC58AEA2F}"/>
              </a:ext>
            </a:extLst>
          </p:cNvPr>
          <p:cNvSpPr txBox="1">
            <a:spLocks noGrp="1"/>
          </p:cNvSpPr>
          <p:nvPr>
            <p:ph type="title"/>
          </p:nvPr>
        </p:nvSpPr>
        <p:spPr>
          <a:xfrm>
            <a:off x="2677389" y="-27902"/>
            <a:ext cx="6837220" cy="1360900"/>
          </a:xfrm>
          <a:prstGeom prst="rect">
            <a:avLst/>
          </a:prstGeom>
        </p:spPr>
        <p:txBody>
          <a:bodyPr/>
          <a:lstStyle>
            <a:lvl1pPr>
              <a:defRPr>
                <a:latin typeface="Arial"/>
                <a:ea typeface="Arial"/>
                <a:cs typeface="Arial"/>
                <a:sym typeface="Arial"/>
              </a:defRPr>
            </a:lvl1pPr>
          </a:lstStyle>
          <a:p>
            <a:pPr algn="ctr"/>
            <a:r>
              <a:rPr lang="en-US" b="1" dirty="0"/>
              <a:t> In Simple Terms</a:t>
            </a:r>
          </a:p>
        </p:txBody>
      </p:sp>
      <p:sp>
        <p:nvSpPr>
          <p:cNvPr id="5" name="Text Placeholder 4">
            <a:extLst>
              <a:ext uri="{FF2B5EF4-FFF2-40B4-BE49-F238E27FC236}">
                <a16:creationId xmlns:a16="http://schemas.microsoft.com/office/drawing/2014/main" id="{5DC3300C-7FEC-4721-740F-27EA3C11DD8F}"/>
              </a:ext>
            </a:extLst>
          </p:cNvPr>
          <p:cNvSpPr>
            <a:spLocks noGrp="1"/>
          </p:cNvSpPr>
          <p:nvPr>
            <p:ph type="body" idx="1"/>
          </p:nvPr>
        </p:nvSpPr>
        <p:spPr>
          <a:xfrm>
            <a:off x="1947672" y="2523744"/>
            <a:ext cx="9906000" cy="4233104"/>
          </a:xfrm>
        </p:spPr>
        <p:txBody>
          <a:bodyPr/>
          <a:lstStyle/>
          <a:p>
            <a:r>
              <a:rPr lang="en-US" dirty="0">
                <a:latin typeface="Arial" panose="020B0604020202020204" pitchFamily="34" charset="0"/>
                <a:cs typeface="Arial" panose="020B0604020202020204" pitchFamily="34" charset="0"/>
              </a:rPr>
              <a:t>AWS Cognito = login gate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AWS Lambda = worker doing tasks (like "delete this item")</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AWS DynamoDB = warehouse storing your data</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AWS = the entire cloud platform where this all runs</a:t>
            </a:r>
          </a:p>
          <a:p>
            <a:endParaRPr lang="en-US" dirty="0">
              <a:latin typeface="Arial" panose="020B0604020202020204" pitchFamily="34" charset="0"/>
              <a:cs typeface="Arial" panose="020B0604020202020204" pitchFamily="34" charset="0"/>
            </a:endParaRPr>
          </a:p>
        </p:txBody>
      </p:sp>
      <p:pic>
        <p:nvPicPr>
          <p:cNvPr id="3074" name="Picture 2" descr="gate&quot; Icon - Download for free – Iconduck">
            <a:extLst>
              <a:ext uri="{FF2B5EF4-FFF2-40B4-BE49-F238E27FC236}">
                <a16:creationId xmlns:a16="http://schemas.microsoft.com/office/drawing/2014/main" id="{6CFB360F-A81F-7EB4-143C-89CA2C68A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414" y="2523744"/>
            <a:ext cx="509820" cy="3791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nstruction worker&quot; Emoji - Download for free – Iconduck">
            <a:extLst>
              <a:ext uri="{FF2B5EF4-FFF2-40B4-BE49-F238E27FC236}">
                <a16:creationId xmlns:a16="http://schemas.microsoft.com/office/drawing/2014/main" id="{1E9C39A2-3F6E-4183-DE2C-E041DC7FC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502644" y="3302072"/>
            <a:ext cx="371946" cy="4684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rehouse 3D Icon - Free Download E-commerce &amp; Shopping 3D Icons | IconScout">
            <a:extLst>
              <a:ext uri="{FF2B5EF4-FFF2-40B4-BE49-F238E27FC236}">
                <a16:creationId xmlns:a16="http://schemas.microsoft.com/office/drawing/2014/main" id="{ABA64200-B833-4D02-8838-A84B8A531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8647" y="4169717"/>
            <a:ext cx="561070" cy="56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271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143000" y="0"/>
            <a:ext cx="9906000" cy="1360900"/>
          </a:xfrm>
        </p:spPr>
        <p:txBody>
          <a:bodyPr/>
          <a:lstStyle/>
          <a:p>
            <a:pPr algn="ctr"/>
            <a:r>
              <a:rPr lang="en-US" dirty="0"/>
              <a:t>Application Flow Diagram</a:t>
            </a:r>
            <a:endParaRPr lang="ar-SA" dirty="0"/>
          </a:p>
        </p:txBody>
      </p:sp>
      <p:sp>
        <p:nvSpPr>
          <p:cNvPr id="6" name="Rounded Rectangle">
            <a:extLst>
              <a:ext uri="{FF2B5EF4-FFF2-40B4-BE49-F238E27FC236}">
                <a16:creationId xmlns:a16="http://schemas.microsoft.com/office/drawing/2014/main" id="{F03D7629-943E-B06E-4DE0-2FA727A33CE9}"/>
              </a:ext>
            </a:extLst>
          </p:cNvPr>
          <p:cNvSpPr/>
          <p:nvPr/>
        </p:nvSpPr>
        <p:spPr>
          <a:xfrm>
            <a:off x="143502" y="1519740"/>
            <a:ext cx="3533402" cy="702385"/>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lnSpc>
                <a:spcPct val="170000"/>
              </a:lnSpc>
              <a:spcBef>
                <a:spcPts val="600"/>
              </a:spcBef>
              <a:defRPr sz="1200"/>
            </a:pPr>
            <a:r>
              <a:rPr lang="en-US" sz="1600" dirty="0">
                <a:latin typeface="Arial" panose="020B0604020202020204" pitchFamily="34" charset="0"/>
                <a:cs typeface="Arial" panose="020B0604020202020204" pitchFamily="34" charset="0"/>
              </a:rPr>
              <a:t>Does the user have an account?</a:t>
            </a:r>
            <a:endParaRPr sz="1600" dirty="0">
              <a:latin typeface="Arial" panose="020B0604020202020204" pitchFamily="34" charset="0"/>
              <a:cs typeface="Arial" panose="020B0604020202020204" pitchFamily="34" charset="0"/>
            </a:endParaRPr>
          </a:p>
        </p:txBody>
      </p:sp>
      <p:cxnSp>
        <p:nvCxnSpPr>
          <p:cNvPr id="12" name="Elbow Connector 11">
            <a:extLst>
              <a:ext uri="{FF2B5EF4-FFF2-40B4-BE49-F238E27FC236}">
                <a16:creationId xmlns:a16="http://schemas.microsoft.com/office/drawing/2014/main" id="{7282CAC6-00AE-6C8B-A41F-AC3644A0BA00}"/>
              </a:ext>
            </a:extLst>
          </p:cNvPr>
          <p:cNvCxnSpPr>
            <a:cxnSpLocks/>
          </p:cNvCxnSpPr>
          <p:nvPr/>
        </p:nvCxnSpPr>
        <p:spPr>
          <a:xfrm rot="5400000">
            <a:off x="630610" y="2571868"/>
            <a:ext cx="1009295" cy="436063"/>
          </a:xfrm>
          <a:prstGeom prst="bentConnector3">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08684D8F-29EB-DB8E-2D96-D825631BC366}"/>
              </a:ext>
            </a:extLst>
          </p:cNvPr>
          <p:cNvSpPr txBox="1"/>
          <p:nvPr/>
        </p:nvSpPr>
        <p:spPr>
          <a:xfrm>
            <a:off x="3884223" y="1592298"/>
            <a:ext cx="6731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Yes</a:t>
            </a:r>
          </a:p>
        </p:txBody>
      </p:sp>
      <p:sp>
        <p:nvSpPr>
          <p:cNvPr id="19" name="TextBox 18">
            <a:extLst>
              <a:ext uri="{FF2B5EF4-FFF2-40B4-BE49-F238E27FC236}">
                <a16:creationId xmlns:a16="http://schemas.microsoft.com/office/drawing/2014/main" id="{3C44E7E6-8D34-45ED-8E65-88E24E085A55}"/>
              </a:ext>
            </a:extLst>
          </p:cNvPr>
          <p:cNvSpPr txBox="1"/>
          <p:nvPr/>
        </p:nvSpPr>
        <p:spPr>
          <a:xfrm>
            <a:off x="905964" y="2431679"/>
            <a:ext cx="6731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No</a:t>
            </a:r>
          </a:p>
        </p:txBody>
      </p:sp>
      <p:sp>
        <p:nvSpPr>
          <p:cNvPr id="20" name="Rounded Rectangle">
            <a:extLst>
              <a:ext uri="{FF2B5EF4-FFF2-40B4-BE49-F238E27FC236}">
                <a16:creationId xmlns:a16="http://schemas.microsoft.com/office/drawing/2014/main" id="{3168B41E-A0AC-C882-14BE-2D5C9BF534B5}"/>
              </a:ext>
            </a:extLst>
          </p:cNvPr>
          <p:cNvSpPr/>
          <p:nvPr/>
        </p:nvSpPr>
        <p:spPr>
          <a:xfrm>
            <a:off x="4615318" y="1561692"/>
            <a:ext cx="3250183" cy="677026"/>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lnSpc>
                <a:spcPct val="170000"/>
              </a:lnSpc>
              <a:spcBef>
                <a:spcPts val="600"/>
              </a:spcBef>
              <a:defRPr sz="1200"/>
            </a:pPr>
            <a:r>
              <a:rPr lang="en-US" sz="1600" dirty="0">
                <a:latin typeface="Arial" panose="020B0604020202020204" pitchFamily="34" charset="0"/>
                <a:cs typeface="Arial" panose="020B0604020202020204" pitchFamily="34" charset="0"/>
              </a:rPr>
              <a:t>User enters his account</a:t>
            </a:r>
            <a:endParaRPr sz="1600" dirty="0">
              <a:latin typeface="Arial" panose="020B0604020202020204" pitchFamily="34" charset="0"/>
              <a:cs typeface="Arial" panose="020B0604020202020204" pitchFamily="34" charset="0"/>
            </a:endParaRPr>
          </a:p>
        </p:txBody>
      </p:sp>
      <p:sp>
        <p:nvSpPr>
          <p:cNvPr id="21" name="Rounded Rectangle">
            <a:extLst>
              <a:ext uri="{FF2B5EF4-FFF2-40B4-BE49-F238E27FC236}">
                <a16:creationId xmlns:a16="http://schemas.microsoft.com/office/drawing/2014/main" id="{FA820A7A-7178-3172-A983-B829FB1454F6}"/>
              </a:ext>
            </a:extLst>
          </p:cNvPr>
          <p:cNvSpPr/>
          <p:nvPr/>
        </p:nvSpPr>
        <p:spPr>
          <a:xfrm>
            <a:off x="8798315" y="1608224"/>
            <a:ext cx="3250183" cy="677026"/>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lnSpc>
                <a:spcPct val="170000"/>
              </a:lnSpc>
              <a:spcBef>
                <a:spcPts val="600"/>
              </a:spcBef>
              <a:defRPr sz="1200"/>
            </a:pPr>
            <a:r>
              <a:rPr lang="en-US" sz="1600" dirty="0">
                <a:latin typeface="Arial" panose="020B0604020202020204" pitchFamily="34" charset="0"/>
                <a:cs typeface="Arial" panose="020B0604020202020204" pitchFamily="34" charset="0"/>
              </a:rPr>
              <a:t>Aws Cognito authentication</a:t>
            </a:r>
            <a:endParaRPr sz="1600" dirty="0">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FD09147D-70AA-A60C-C086-432DFEB24C71}"/>
              </a:ext>
            </a:extLst>
          </p:cNvPr>
          <p:cNvCxnSpPr>
            <a:cxnSpLocks/>
          </p:cNvCxnSpPr>
          <p:nvPr/>
        </p:nvCxnSpPr>
        <p:spPr>
          <a:xfrm>
            <a:off x="10420112" y="2431679"/>
            <a:ext cx="0" cy="56090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4" name="Rectangle 23">
            <a:extLst>
              <a:ext uri="{FF2B5EF4-FFF2-40B4-BE49-F238E27FC236}">
                <a16:creationId xmlns:a16="http://schemas.microsoft.com/office/drawing/2014/main" id="{36825ED9-8253-E502-EC77-F64710AD66D5}"/>
              </a:ext>
            </a:extLst>
          </p:cNvPr>
          <p:cNvSpPr/>
          <p:nvPr/>
        </p:nvSpPr>
        <p:spPr>
          <a:xfrm>
            <a:off x="1156015" y="6015596"/>
            <a:ext cx="9892983" cy="38100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cxnSp>
        <p:nvCxnSpPr>
          <p:cNvPr id="25" name="Straight Arrow Connector 24">
            <a:extLst>
              <a:ext uri="{FF2B5EF4-FFF2-40B4-BE49-F238E27FC236}">
                <a16:creationId xmlns:a16="http://schemas.microsoft.com/office/drawing/2014/main" id="{AC912822-E214-5AB8-846B-825D24FD56CF}"/>
              </a:ext>
            </a:extLst>
          </p:cNvPr>
          <p:cNvCxnSpPr>
            <a:cxnSpLocks/>
          </p:cNvCxnSpPr>
          <p:nvPr/>
        </p:nvCxnSpPr>
        <p:spPr>
          <a:xfrm>
            <a:off x="3755163" y="1900205"/>
            <a:ext cx="781896"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44615D4B-DF2A-FFD5-649B-627504D53E21}"/>
              </a:ext>
            </a:extLst>
          </p:cNvPr>
          <p:cNvCxnSpPr>
            <a:cxnSpLocks/>
          </p:cNvCxnSpPr>
          <p:nvPr/>
        </p:nvCxnSpPr>
        <p:spPr>
          <a:xfrm>
            <a:off x="7963916" y="1870932"/>
            <a:ext cx="781896"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DB74CD9F-C69B-83A8-92A4-95C214FC62BB}"/>
              </a:ext>
            </a:extLst>
          </p:cNvPr>
          <p:cNvSpPr txBox="1"/>
          <p:nvPr/>
        </p:nvSpPr>
        <p:spPr>
          <a:xfrm>
            <a:off x="10488042" y="3955971"/>
            <a:ext cx="15142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Call Lambda</a:t>
            </a:r>
          </a:p>
        </p:txBody>
      </p:sp>
      <p:sp>
        <p:nvSpPr>
          <p:cNvPr id="31" name="Rounded Rectangle">
            <a:extLst>
              <a:ext uri="{FF2B5EF4-FFF2-40B4-BE49-F238E27FC236}">
                <a16:creationId xmlns:a16="http://schemas.microsoft.com/office/drawing/2014/main" id="{A0E71C81-469B-5D58-514E-541EABD58D00}"/>
              </a:ext>
            </a:extLst>
          </p:cNvPr>
          <p:cNvSpPr/>
          <p:nvPr/>
        </p:nvSpPr>
        <p:spPr>
          <a:xfrm>
            <a:off x="8798315" y="3089652"/>
            <a:ext cx="3250183" cy="677026"/>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lnSpc>
                <a:spcPct val="170000"/>
              </a:lnSpc>
              <a:spcBef>
                <a:spcPts val="600"/>
              </a:spcBef>
              <a:defRPr sz="1200"/>
            </a:pPr>
            <a:r>
              <a:rPr lang="en-US" sz="1600" dirty="0">
                <a:latin typeface="Arial" panose="020B0604020202020204" pitchFamily="34" charset="0"/>
                <a:cs typeface="Arial" panose="020B0604020202020204" pitchFamily="34" charset="0"/>
              </a:rPr>
              <a:t>User tries to view shopping list</a:t>
            </a:r>
          </a:p>
        </p:txBody>
      </p:sp>
      <p:sp>
        <p:nvSpPr>
          <p:cNvPr id="32" name="Rounded Rectangle">
            <a:extLst>
              <a:ext uri="{FF2B5EF4-FFF2-40B4-BE49-F238E27FC236}">
                <a16:creationId xmlns:a16="http://schemas.microsoft.com/office/drawing/2014/main" id="{31B4F7B4-432B-94F0-06E1-1637636D3613}"/>
              </a:ext>
            </a:extLst>
          </p:cNvPr>
          <p:cNvSpPr/>
          <p:nvPr/>
        </p:nvSpPr>
        <p:spPr>
          <a:xfrm>
            <a:off x="8798315" y="5905484"/>
            <a:ext cx="3250183" cy="677026"/>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lnSpc>
                <a:spcPct val="170000"/>
              </a:lnSpc>
              <a:spcBef>
                <a:spcPts val="600"/>
              </a:spcBef>
              <a:defRPr sz="1200"/>
            </a:pPr>
            <a:r>
              <a:rPr lang="en-US" sz="1600" dirty="0">
                <a:latin typeface="Arial" panose="020B0604020202020204" pitchFamily="34" charset="0"/>
                <a:cs typeface="Arial" panose="020B0604020202020204" pitchFamily="34" charset="0"/>
              </a:rPr>
              <a:t>DynamoDB</a:t>
            </a:r>
            <a:endParaRPr sz="16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4FB0707-E927-380B-785D-9670EC01961B}"/>
              </a:ext>
            </a:extLst>
          </p:cNvPr>
          <p:cNvSpPr txBox="1"/>
          <p:nvPr/>
        </p:nvSpPr>
        <p:spPr>
          <a:xfrm>
            <a:off x="10304112" y="5253254"/>
            <a:ext cx="188788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Fitch Shopping List</a:t>
            </a:r>
          </a:p>
        </p:txBody>
      </p:sp>
      <p:sp>
        <p:nvSpPr>
          <p:cNvPr id="36" name="Rounded Rectangle">
            <a:extLst>
              <a:ext uri="{FF2B5EF4-FFF2-40B4-BE49-F238E27FC236}">
                <a16:creationId xmlns:a16="http://schemas.microsoft.com/office/drawing/2014/main" id="{5AD75C50-E172-F727-84B4-C3424E54F7BF}"/>
              </a:ext>
            </a:extLst>
          </p:cNvPr>
          <p:cNvSpPr/>
          <p:nvPr/>
        </p:nvSpPr>
        <p:spPr>
          <a:xfrm>
            <a:off x="4615318" y="5905484"/>
            <a:ext cx="3250183" cy="677026"/>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r>
              <a:rPr lang="en-US" sz="1600" dirty="0">
                <a:solidFill>
                  <a:schemeClr val="bg1"/>
                </a:solidFill>
                <a:latin typeface="Arial" panose="020B0604020202020204" pitchFamily="34" charset="0"/>
                <a:cs typeface="Arial" panose="020B0604020202020204" pitchFamily="34" charset="0"/>
              </a:rPr>
              <a:t>Display Shopping List</a:t>
            </a:r>
          </a:p>
        </p:txBody>
      </p:sp>
      <p:sp>
        <p:nvSpPr>
          <p:cNvPr id="40" name="TextBox 39">
            <a:extLst>
              <a:ext uri="{FF2B5EF4-FFF2-40B4-BE49-F238E27FC236}">
                <a16:creationId xmlns:a16="http://schemas.microsoft.com/office/drawing/2014/main" id="{534A1108-B4E7-89DE-C773-7E0663B31867}"/>
              </a:ext>
            </a:extLst>
          </p:cNvPr>
          <p:cNvSpPr txBox="1"/>
          <p:nvPr/>
        </p:nvSpPr>
        <p:spPr>
          <a:xfrm>
            <a:off x="143502" y="3411761"/>
            <a:ext cx="1744502"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User should create an account from main system (refrigerator)</a:t>
            </a:r>
          </a:p>
        </p:txBody>
      </p:sp>
      <p:sp>
        <p:nvSpPr>
          <p:cNvPr id="41" name="Rounded Rectangle">
            <a:extLst>
              <a:ext uri="{FF2B5EF4-FFF2-40B4-BE49-F238E27FC236}">
                <a16:creationId xmlns:a16="http://schemas.microsoft.com/office/drawing/2014/main" id="{6C9B814F-1446-8B22-06A7-0F3BEC32F308}"/>
              </a:ext>
            </a:extLst>
          </p:cNvPr>
          <p:cNvSpPr/>
          <p:nvPr/>
        </p:nvSpPr>
        <p:spPr>
          <a:xfrm>
            <a:off x="8740829" y="4519994"/>
            <a:ext cx="3250183" cy="677026"/>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lnSpc>
                <a:spcPct val="170000"/>
              </a:lnSpc>
              <a:spcBef>
                <a:spcPts val="600"/>
              </a:spcBef>
              <a:defRPr sz="1200"/>
            </a:pPr>
            <a:r>
              <a:rPr lang="en-US" sz="1600" dirty="0">
                <a:latin typeface="Arial" panose="020B0604020202020204" pitchFamily="34" charset="0"/>
                <a:cs typeface="Arial" panose="020B0604020202020204" pitchFamily="34" charset="0"/>
              </a:rPr>
              <a:t>Lambda Function</a:t>
            </a:r>
            <a:endParaRPr sz="1600" dirty="0">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C4C6CE65-1A30-04A8-300B-AE824DC78E1A}"/>
              </a:ext>
            </a:extLst>
          </p:cNvPr>
          <p:cNvCxnSpPr>
            <a:cxnSpLocks/>
          </p:cNvCxnSpPr>
          <p:nvPr/>
        </p:nvCxnSpPr>
        <p:spPr>
          <a:xfrm>
            <a:off x="10424860" y="3888258"/>
            <a:ext cx="0" cy="56090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0321FD42-F87B-0847-1462-A609A4CA2E38}"/>
              </a:ext>
            </a:extLst>
          </p:cNvPr>
          <p:cNvCxnSpPr>
            <a:cxnSpLocks/>
          </p:cNvCxnSpPr>
          <p:nvPr/>
        </p:nvCxnSpPr>
        <p:spPr>
          <a:xfrm>
            <a:off x="10420112" y="5253254"/>
            <a:ext cx="0" cy="56090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798DB7E9-8DF9-7B63-EE3A-43E2F4C7391F}"/>
              </a:ext>
            </a:extLst>
          </p:cNvPr>
          <p:cNvCxnSpPr>
            <a:cxnSpLocks/>
          </p:cNvCxnSpPr>
          <p:nvPr/>
        </p:nvCxnSpPr>
        <p:spPr>
          <a:xfrm flipH="1">
            <a:off x="7963916" y="6234858"/>
            <a:ext cx="776913"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8" name="Bent Arrow 47">
            <a:extLst>
              <a:ext uri="{FF2B5EF4-FFF2-40B4-BE49-F238E27FC236}">
                <a16:creationId xmlns:a16="http://schemas.microsoft.com/office/drawing/2014/main" id="{C6313D3C-90A1-730F-C956-274917F4BF8E}"/>
              </a:ext>
            </a:extLst>
          </p:cNvPr>
          <p:cNvSpPr/>
          <p:nvPr/>
        </p:nvSpPr>
        <p:spPr>
          <a:xfrm>
            <a:off x="4793646" y="3903504"/>
            <a:ext cx="5510416" cy="1960384"/>
          </a:xfrm>
          <a:prstGeom prst="bentArrow">
            <a:avLst>
              <a:gd name="adj1" fmla="val 6170"/>
              <a:gd name="adj2" fmla="val 11023"/>
              <a:gd name="adj3" fmla="val 28374"/>
              <a:gd name="adj4" fmla="val 4375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sp>
        <p:nvSpPr>
          <p:cNvPr id="49" name="TextBox 48">
            <a:extLst>
              <a:ext uri="{FF2B5EF4-FFF2-40B4-BE49-F238E27FC236}">
                <a16:creationId xmlns:a16="http://schemas.microsoft.com/office/drawing/2014/main" id="{88FE69A7-EFF7-5402-A5EF-2A33053D6A27}"/>
              </a:ext>
            </a:extLst>
          </p:cNvPr>
          <p:cNvSpPr txBox="1"/>
          <p:nvPr/>
        </p:nvSpPr>
        <p:spPr>
          <a:xfrm>
            <a:off x="4146111" y="3658192"/>
            <a:ext cx="542126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FFFFFF"/>
                </a:solidFill>
                <a:latin typeface="Arial" panose="020B0604020202020204" pitchFamily="34" charset="0"/>
                <a:cs typeface="Arial" panose="020B0604020202020204" pitchFamily="34" charset="0"/>
              </a:rPr>
              <a:t>User want to make any update like delete an item</a:t>
            </a:r>
            <a:endParaRPr kumimoji="0" lang="en-US" sz="16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endParaRPr>
          </a:p>
        </p:txBody>
      </p:sp>
    </p:spTree>
    <p:extLst>
      <p:ext uri="{BB962C8B-B14F-4D97-AF65-F5344CB8AC3E}">
        <p14:creationId xmlns:p14="http://schemas.microsoft.com/office/powerpoint/2010/main" val="215835974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506C-FA8E-77E0-1824-EE6CF79D32F1}"/>
              </a:ext>
            </a:extLst>
          </p:cNvPr>
          <p:cNvSpPr>
            <a:spLocks noGrp="1"/>
          </p:cNvSpPr>
          <p:nvPr>
            <p:ph type="title"/>
          </p:nvPr>
        </p:nvSpPr>
        <p:spPr>
          <a:xfrm>
            <a:off x="1143000" y="-235668"/>
            <a:ext cx="9906000" cy="1360900"/>
          </a:xfrm>
        </p:spPr>
        <p:txBody>
          <a:bodyPr/>
          <a:lstStyle/>
          <a:p>
            <a:pPr algn="ctr"/>
            <a:r>
              <a:rPr lang="en-US" dirty="0">
                <a:latin typeface="Arial" panose="020B0604020202020204" pitchFamily="34" charset="0"/>
                <a:cs typeface="Arial" panose="020B0604020202020204" pitchFamily="34" charset="0"/>
              </a:rPr>
              <a:t>Flow Diagram </a:t>
            </a:r>
          </a:p>
        </p:txBody>
      </p:sp>
      <p:cxnSp>
        <p:nvCxnSpPr>
          <p:cNvPr id="9" name="Straight Arrow Connector 8">
            <a:extLst>
              <a:ext uri="{FF2B5EF4-FFF2-40B4-BE49-F238E27FC236}">
                <a16:creationId xmlns:a16="http://schemas.microsoft.com/office/drawing/2014/main" id="{05BD685F-77A7-8A3F-B6F0-DF2460CA00F3}"/>
              </a:ext>
            </a:extLst>
          </p:cNvPr>
          <p:cNvCxnSpPr>
            <a:cxnSpLocks/>
          </p:cNvCxnSpPr>
          <p:nvPr/>
        </p:nvCxnSpPr>
        <p:spPr>
          <a:xfrm>
            <a:off x="1921535" y="1830889"/>
            <a:ext cx="2781301" cy="0"/>
          </a:xfrm>
          <a:prstGeom prst="straightConnector1">
            <a:avLst/>
          </a:prstGeom>
          <a:ln w="104775">
            <a:solidFill>
              <a:srgbClr val="DB7B00"/>
            </a:solidFill>
            <a:tailEnd type="triangle"/>
          </a:ln>
        </p:spPr>
        <p:style>
          <a:lnRef idx="2">
            <a:schemeClr val="accent4"/>
          </a:lnRef>
          <a:fillRef idx="0">
            <a:schemeClr val="accent4"/>
          </a:fillRef>
          <a:effectRef idx="1">
            <a:schemeClr val="accent4"/>
          </a:effectRef>
          <a:fontRef idx="minor">
            <a:schemeClr val="tx1"/>
          </a:fontRef>
        </p:style>
      </p:cxnSp>
      <p:pic>
        <p:nvPicPr>
          <p:cNvPr id="2056" name="Picture 8" descr="User PNGs for Free Download">
            <a:extLst>
              <a:ext uri="{FF2B5EF4-FFF2-40B4-BE49-F238E27FC236}">
                <a16:creationId xmlns:a16="http://schemas.microsoft.com/office/drawing/2014/main" id="{B4AE390A-4369-96AD-3109-1330126CE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50" y="978441"/>
            <a:ext cx="2558152" cy="155126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E8298C6-5AB6-80DB-9BDC-C969CCE6DFB1}"/>
              </a:ext>
            </a:extLst>
          </p:cNvPr>
          <p:cNvSpPr txBox="1"/>
          <p:nvPr/>
        </p:nvSpPr>
        <p:spPr>
          <a:xfrm>
            <a:off x="2148203" y="1299314"/>
            <a:ext cx="237329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1"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User creates account</a:t>
            </a:r>
          </a:p>
        </p:txBody>
      </p:sp>
      <p:pic>
        <p:nvPicPr>
          <p:cNvPr id="2058" name="Picture 10" descr="Implement AWS Cognito Authentication in your APEX Application">
            <a:extLst>
              <a:ext uri="{FF2B5EF4-FFF2-40B4-BE49-F238E27FC236}">
                <a16:creationId xmlns:a16="http://schemas.microsoft.com/office/drawing/2014/main" id="{3986128C-EC71-E431-4741-E4C1346C7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018" y="1100538"/>
            <a:ext cx="2721801" cy="15310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0908C8E8-FF93-D296-736A-2249246F6F5A}"/>
              </a:ext>
            </a:extLst>
          </p:cNvPr>
          <p:cNvCxnSpPr>
            <a:cxnSpLocks/>
          </p:cNvCxnSpPr>
          <p:nvPr/>
        </p:nvCxnSpPr>
        <p:spPr>
          <a:xfrm flipH="1">
            <a:off x="6065550" y="2832265"/>
            <a:ext cx="21145" cy="1403998"/>
          </a:xfrm>
          <a:prstGeom prst="straightConnector1">
            <a:avLst/>
          </a:prstGeom>
          <a:ln w="104775">
            <a:solidFill>
              <a:srgbClr val="DB7B0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B6331C9B-F621-71DB-384D-E6212CA071D1}"/>
              </a:ext>
            </a:extLst>
          </p:cNvPr>
          <p:cNvCxnSpPr>
            <a:cxnSpLocks/>
          </p:cNvCxnSpPr>
          <p:nvPr/>
        </p:nvCxnSpPr>
        <p:spPr>
          <a:xfrm flipV="1">
            <a:off x="7594600" y="4652134"/>
            <a:ext cx="1634452" cy="17398"/>
          </a:xfrm>
          <a:prstGeom prst="straightConnector1">
            <a:avLst/>
          </a:prstGeom>
          <a:ln w="104775">
            <a:solidFill>
              <a:srgbClr val="DB7B00"/>
            </a:solidFill>
            <a:tailEnd type="triangle"/>
          </a:ln>
        </p:spPr>
        <p:style>
          <a:lnRef idx="2">
            <a:schemeClr val="accent4"/>
          </a:lnRef>
          <a:fillRef idx="0">
            <a:schemeClr val="accent4"/>
          </a:fillRef>
          <a:effectRef idx="1">
            <a:schemeClr val="accent4"/>
          </a:effectRef>
          <a:fontRef idx="minor">
            <a:schemeClr val="tx1"/>
          </a:fontRef>
        </p:style>
      </p:cxnSp>
      <p:sp>
        <p:nvSpPr>
          <p:cNvPr id="18" name="TextBox 17">
            <a:extLst>
              <a:ext uri="{FF2B5EF4-FFF2-40B4-BE49-F238E27FC236}">
                <a16:creationId xmlns:a16="http://schemas.microsoft.com/office/drawing/2014/main" id="{48FDF209-FEFB-5792-355A-CBB3811C2542}"/>
              </a:ext>
            </a:extLst>
          </p:cNvPr>
          <p:cNvSpPr txBox="1"/>
          <p:nvPr/>
        </p:nvSpPr>
        <p:spPr>
          <a:xfrm>
            <a:off x="7476810" y="4272077"/>
            <a:ext cx="155689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1"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Creates lists</a:t>
            </a:r>
          </a:p>
        </p:txBody>
      </p:sp>
      <p:sp>
        <p:nvSpPr>
          <p:cNvPr id="19" name="TextBox 18">
            <a:extLst>
              <a:ext uri="{FF2B5EF4-FFF2-40B4-BE49-F238E27FC236}">
                <a16:creationId xmlns:a16="http://schemas.microsoft.com/office/drawing/2014/main" id="{13A8E817-FDC1-CF70-AC76-AD208D6EA750}"/>
              </a:ext>
            </a:extLst>
          </p:cNvPr>
          <p:cNvSpPr txBox="1"/>
          <p:nvPr/>
        </p:nvSpPr>
        <p:spPr>
          <a:xfrm>
            <a:off x="6059046" y="3245193"/>
            <a:ext cx="117545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1"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Triggers</a:t>
            </a:r>
          </a:p>
        </p:txBody>
      </p:sp>
      <p:cxnSp>
        <p:nvCxnSpPr>
          <p:cNvPr id="21" name="Straight Arrow Connector 20">
            <a:extLst>
              <a:ext uri="{FF2B5EF4-FFF2-40B4-BE49-F238E27FC236}">
                <a16:creationId xmlns:a16="http://schemas.microsoft.com/office/drawing/2014/main" id="{C391C357-0A1B-60E3-875B-0AF393F98B42}"/>
              </a:ext>
            </a:extLst>
          </p:cNvPr>
          <p:cNvCxnSpPr>
            <a:cxnSpLocks/>
          </p:cNvCxnSpPr>
          <p:nvPr/>
        </p:nvCxnSpPr>
        <p:spPr>
          <a:xfrm>
            <a:off x="1660571" y="2308603"/>
            <a:ext cx="2851143" cy="2087453"/>
          </a:xfrm>
          <a:prstGeom prst="straightConnector1">
            <a:avLst/>
          </a:prstGeom>
          <a:ln w="104775">
            <a:solidFill>
              <a:srgbClr val="00DD30"/>
            </a:solidFill>
            <a:tailEnd type="triangle"/>
          </a:ln>
        </p:spPr>
        <p:style>
          <a:lnRef idx="2">
            <a:schemeClr val="accent4"/>
          </a:lnRef>
          <a:fillRef idx="0">
            <a:schemeClr val="accent4"/>
          </a:fillRef>
          <a:effectRef idx="1">
            <a:schemeClr val="accent4"/>
          </a:effectRef>
          <a:fontRef idx="minor">
            <a:schemeClr val="tx1"/>
          </a:fontRef>
        </p:style>
      </p:cxnSp>
      <p:sp>
        <p:nvSpPr>
          <p:cNvPr id="23" name="TextBox 22">
            <a:extLst>
              <a:ext uri="{FF2B5EF4-FFF2-40B4-BE49-F238E27FC236}">
                <a16:creationId xmlns:a16="http://schemas.microsoft.com/office/drawing/2014/main" id="{2B157C9C-5048-EA55-29A8-32599D90704A}"/>
              </a:ext>
            </a:extLst>
          </p:cNvPr>
          <p:cNvSpPr txBox="1"/>
          <p:nvPr/>
        </p:nvSpPr>
        <p:spPr>
          <a:xfrm rot="2189285">
            <a:off x="1639091" y="2959622"/>
            <a:ext cx="30402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1"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User edits an existing list</a:t>
            </a:r>
          </a:p>
        </p:txBody>
      </p:sp>
      <p:sp>
        <p:nvSpPr>
          <p:cNvPr id="26" name="Rectangle 25">
            <a:extLst>
              <a:ext uri="{FF2B5EF4-FFF2-40B4-BE49-F238E27FC236}">
                <a16:creationId xmlns:a16="http://schemas.microsoft.com/office/drawing/2014/main" id="{DBC7C1CD-282C-9D0E-4F1F-5E7D5FD7966D}"/>
              </a:ext>
            </a:extLst>
          </p:cNvPr>
          <p:cNvSpPr/>
          <p:nvPr/>
        </p:nvSpPr>
        <p:spPr>
          <a:xfrm>
            <a:off x="1079501" y="6035574"/>
            <a:ext cx="10033000" cy="369330"/>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pic>
        <p:nvPicPr>
          <p:cNvPr id="2068" name="Picture 20" descr="Encrypt your devices and data – Michigan Technology Community News">
            <a:extLst>
              <a:ext uri="{FF2B5EF4-FFF2-40B4-BE49-F238E27FC236}">
                <a16:creationId xmlns:a16="http://schemas.microsoft.com/office/drawing/2014/main" id="{DFF303A0-8523-8ABC-5F1A-161615711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69" y="4789515"/>
            <a:ext cx="2125133" cy="1487593"/>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E383D87F-F13E-9A7B-3CFC-B91030554868}"/>
              </a:ext>
            </a:extLst>
          </p:cNvPr>
          <p:cNvCxnSpPr>
            <a:cxnSpLocks/>
          </p:cNvCxnSpPr>
          <p:nvPr/>
        </p:nvCxnSpPr>
        <p:spPr>
          <a:xfrm flipH="1">
            <a:off x="1031830" y="2558452"/>
            <a:ext cx="29390" cy="2082955"/>
          </a:xfrm>
          <a:prstGeom prst="straightConnector1">
            <a:avLst/>
          </a:prstGeom>
          <a:ln w="104775">
            <a:solidFill>
              <a:schemeClr val="accent1"/>
            </a:solidFill>
            <a:tailEnd type="triangle"/>
          </a:ln>
        </p:spPr>
        <p:style>
          <a:lnRef idx="2">
            <a:schemeClr val="accent4"/>
          </a:lnRef>
          <a:fillRef idx="0">
            <a:schemeClr val="accent4"/>
          </a:fillRef>
          <a:effectRef idx="1">
            <a:schemeClr val="accent4"/>
          </a:effectRef>
          <a:fontRef idx="minor">
            <a:schemeClr val="tx1"/>
          </a:fontRef>
        </p:style>
      </p:cxnSp>
      <p:sp>
        <p:nvSpPr>
          <p:cNvPr id="29" name="TextBox 28">
            <a:extLst>
              <a:ext uri="{FF2B5EF4-FFF2-40B4-BE49-F238E27FC236}">
                <a16:creationId xmlns:a16="http://schemas.microsoft.com/office/drawing/2014/main" id="{6D455C07-FA7C-3153-B4E8-ED6699D28007}"/>
              </a:ext>
            </a:extLst>
          </p:cNvPr>
          <p:cNvSpPr txBox="1"/>
          <p:nvPr/>
        </p:nvSpPr>
        <p:spPr>
          <a:xfrm>
            <a:off x="-150132" y="3291156"/>
            <a:ext cx="117545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1"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User enters item</a:t>
            </a:r>
          </a:p>
        </p:txBody>
      </p:sp>
      <p:sp>
        <p:nvSpPr>
          <p:cNvPr id="34" name="TextBox 33">
            <a:extLst>
              <a:ext uri="{FF2B5EF4-FFF2-40B4-BE49-F238E27FC236}">
                <a16:creationId xmlns:a16="http://schemas.microsoft.com/office/drawing/2014/main" id="{509DC022-6EC3-3AA8-EB16-DCE483935F0C}"/>
              </a:ext>
            </a:extLst>
          </p:cNvPr>
          <p:cNvSpPr txBox="1"/>
          <p:nvPr/>
        </p:nvSpPr>
        <p:spPr>
          <a:xfrm>
            <a:off x="2177750" y="5163342"/>
            <a:ext cx="261326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1"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Encrypting item’s amount</a:t>
            </a:r>
          </a:p>
        </p:txBody>
      </p:sp>
      <p:cxnSp>
        <p:nvCxnSpPr>
          <p:cNvPr id="43" name="Straight Arrow Connector 42">
            <a:extLst>
              <a:ext uri="{FF2B5EF4-FFF2-40B4-BE49-F238E27FC236}">
                <a16:creationId xmlns:a16="http://schemas.microsoft.com/office/drawing/2014/main" id="{D5CB2E31-5F40-B0A7-D84C-68CFCC39F2D6}"/>
              </a:ext>
            </a:extLst>
          </p:cNvPr>
          <p:cNvCxnSpPr>
            <a:cxnSpLocks/>
          </p:cNvCxnSpPr>
          <p:nvPr/>
        </p:nvCxnSpPr>
        <p:spPr>
          <a:xfrm flipV="1">
            <a:off x="7531100" y="5198686"/>
            <a:ext cx="1676800" cy="21507"/>
          </a:xfrm>
          <a:prstGeom prst="straightConnector1">
            <a:avLst/>
          </a:prstGeom>
          <a:ln w="104775">
            <a:solidFill>
              <a:schemeClr val="accent1"/>
            </a:solidFill>
            <a:tailEnd type="triangle"/>
          </a:ln>
        </p:spPr>
        <p:style>
          <a:lnRef idx="2">
            <a:schemeClr val="accent4"/>
          </a:lnRef>
          <a:fillRef idx="0">
            <a:schemeClr val="accent4"/>
          </a:fillRef>
          <a:effectRef idx="1">
            <a:schemeClr val="accent4"/>
          </a:effectRef>
          <a:fontRef idx="minor">
            <a:schemeClr val="tx1"/>
          </a:fontRef>
        </p:style>
      </p:cxnSp>
      <p:sp>
        <p:nvSpPr>
          <p:cNvPr id="44" name="TextBox 43">
            <a:extLst>
              <a:ext uri="{FF2B5EF4-FFF2-40B4-BE49-F238E27FC236}">
                <a16:creationId xmlns:a16="http://schemas.microsoft.com/office/drawing/2014/main" id="{48569610-52AD-5846-A2C3-35CE00B74501}"/>
              </a:ext>
            </a:extLst>
          </p:cNvPr>
          <p:cNvSpPr txBox="1"/>
          <p:nvPr/>
        </p:nvSpPr>
        <p:spPr>
          <a:xfrm>
            <a:off x="7476810" y="4834889"/>
            <a:ext cx="155689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1"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Edits lists</a:t>
            </a:r>
          </a:p>
        </p:txBody>
      </p:sp>
      <p:cxnSp>
        <p:nvCxnSpPr>
          <p:cNvPr id="46" name="Straight Arrow Connector 45">
            <a:extLst>
              <a:ext uri="{FF2B5EF4-FFF2-40B4-BE49-F238E27FC236}">
                <a16:creationId xmlns:a16="http://schemas.microsoft.com/office/drawing/2014/main" id="{629AEB50-8EC7-8B5A-290E-1AFB702A9C0D}"/>
              </a:ext>
            </a:extLst>
          </p:cNvPr>
          <p:cNvCxnSpPr>
            <a:cxnSpLocks/>
          </p:cNvCxnSpPr>
          <p:nvPr/>
        </p:nvCxnSpPr>
        <p:spPr>
          <a:xfrm>
            <a:off x="7404102" y="6221121"/>
            <a:ext cx="1702312" cy="0"/>
          </a:xfrm>
          <a:prstGeom prst="straightConnector1">
            <a:avLst/>
          </a:prstGeom>
          <a:noFill/>
          <a:ln w="98425" cap="flat">
            <a:solidFill>
              <a:srgbClr val="00DD30"/>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49" name="TextBox 48">
            <a:extLst>
              <a:ext uri="{FF2B5EF4-FFF2-40B4-BE49-F238E27FC236}">
                <a16:creationId xmlns:a16="http://schemas.microsoft.com/office/drawing/2014/main" id="{F9E0D0E3-5068-E976-3633-5BF6F28FBDEE}"/>
              </a:ext>
            </a:extLst>
          </p:cNvPr>
          <p:cNvSpPr txBox="1"/>
          <p:nvPr/>
        </p:nvSpPr>
        <p:spPr>
          <a:xfrm>
            <a:off x="7375096" y="5557861"/>
            <a:ext cx="178722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1" fontAlgn="auto" latinLnBrk="0" hangingPunct="0">
              <a:lnSpc>
                <a:spcPct val="100000"/>
              </a:lnSpc>
              <a:spcBef>
                <a:spcPts val="0"/>
              </a:spcBef>
              <a:spcAft>
                <a:spcPts val="0"/>
              </a:spcAft>
              <a:buClrTx/>
              <a:buSzTx/>
              <a:buFontTx/>
              <a:buNone/>
              <a:tabLst/>
            </a:pPr>
            <a:r>
              <a:rPr lang="en-US" dirty="0">
                <a:solidFill>
                  <a:srgbClr val="FFFFFF"/>
                </a:solidFill>
                <a:latin typeface="Arial" panose="020B0604020202020204" pitchFamily="34" charset="0"/>
                <a:cs typeface="Arial" panose="020B0604020202020204" pitchFamily="34" charset="0"/>
              </a:rPr>
              <a:t>Fitch item’s amount</a:t>
            </a:r>
            <a:endPar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endParaRPr>
          </a:p>
        </p:txBody>
      </p:sp>
      <p:pic>
        <p:nvPicPr>
          <p:cNvPr id="2064" name="Picture 16" descr="Understanding the Internal Architecture of Amazon DynamoDB | by Syed M.  Shamail | Medium">
            <a:extLst>
              <a:ext uri="{FF2B5EF4-FFF2-40B4-BE49-F238E27FC236}">
                <a16:creationId xmlns:a16="http://schemas.microsoft.com/office/drawing/2014/main" id="{D1DA73C0-0BD7-12F5-E53E-8ED10F8E6B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932" y="4357335"/>
            <a:ext cx="2721799" cy="204756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WS Lambda 2025 Features, Pricing, Regions &amp; Alternatives">
            <a:extLst>
              <a:ext uri="{FF2B5EF4-FFF2-40B4-BE49-F238E27FC236}">
                <a16:creationId xmlns:a16="http://schemas.microsoft.com/office/drawing/2014/main" id="{D4F38E47-37C4-A794-B8CB-248B50462D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7401" y="4427829"/>
            <a:ext cx="2721796" cy="2040613"/>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48CCE999-5304-02CC-A321-573DD1DEA855}"/>
              </a:ext>
            </a:extLst>
          </p:cNvPr>
          <p:cNvCxnSpPr>
            <a:cxnSpLocks/>
          </p:cNvCxnSpPr>
          <p:nvPr/>
        </p:nvCxnSpPr>
        <p:spPr>
          <a:xfrm flipV="1">
            <a:off x="2400412" y="5925925"/>
            <a:ext cx="2090763" cy="3598"/>
          </a:xfrm>
          <a:prstGeom prst="straightConnector1">
            <a:avLst/>
          </a:prstGeom>
          <a:noFill/>
          <a:ln w="98425" cap="flat">
            <a:solidFill>
              <a:srgbClr val="00DD30"/>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AC7C956A-F8B2-8E10-E35F-98C0F1A4463B}"/>
              </a:ext>
            </a:extLst>
          </p:cNvPr>
          <p:cNvSpPr txBox="1"/>
          <p:nvPr/>
        </p:nvSpPr>
        <p:spPr>
          <a:xfrm>
            <a:off x="-506503" y="4748998"/>
            <a:ext cx="35926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1"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Walbaum Display"/>
              </a:rPr>
              <a:t>Amount Encryption</a:t>
            </a:r>
          </a:p>
        </p:txBody>
      </p:sp>
    </p:spTree>
    <p:extLst>
      <p:ext uri="{BB962C8B-B14F-4D97-AF65-F5344CB8AC3E}">
        <p14:creationId xmlns:p14="http://schemas.microsoft.com/office/powerpoint/2010/main" val="264331333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6F034-D829-3BB0-3505-AEBA094D2CB5}"/>
            </a:ext>
          </a:extLst>
        </p:cNvPr>
        <p:cNvGrpSpPr/>
        <p:nvPr/>
      </p:nvGrpSpPr>
      <p:grpSpPr>
        <a:xfrm>
          <a:off x="0" y="0"/>
          <a:ext cx="0" cy="0"/>
          <a:chOff x="0" y="0"/>
          <a:chExt cx="0" cy="0"/>
        </a:xfrm>
      </p:grpSpPr>
      <p:sp>
        <p:nvSpPr>
          <p:cNvPr id="246" name="Title 1">
            <a:extLst>
              <a:ext uri="{FF2B5EF4-FFF2-40B4-BE49-F238E27FC236}">
                <a16:creationId xmlns:a16="http://schemas.microsoft.com/office/drawing/2014/main" id="{30AA9FFC-8E28-85D9-83FB-F194C1A17C48}"/>
              </a:ext>
            </a:extLst>
          </p:cNvPr>
          <p:cNvSpPr txBox="1">
            <a:spLocks noGrp="1"/>
          </p:cNvSpPr>
          <p:nvPr>
            <p:ph type="title"/>
          </p:nvPr>
        </p:nvSpPr>
        <p:spPr>
          <a:xfrm>
            <a:off x="1020071" y="-1"/>
            <a:ext cx="9906001" cy="1360900"/>
          </a:xfrm>
          <a:prstGeom prst="rect">
            <a:avLst/>
          </a:prstGeom>
        </p:spPr>
        <p:txBody>
          <a:bodyPr/>
          <a:lstStyle>
            <a:lvl1pPr algn="ctr"/>
          </a:lstStyle>
          <a:p>
            <a:r>
              <a:rPr dirty="0"/>
              <a:t>Management</a:t>
            </a:r>
            <a:r>
              <a:rPr lang="en-US" dirty="0"/>
              <a:t> </a:t>
            </a:r>
            <a:r>
              <a:rPr dirty="0"/>
              <a:t> </a:t>
            </a:r>
          </a:p>
        </p:txBody>
      </p:sp>
      <p:sp>
        <p:nvSpPr>
          <p:cNvPr id="250" name="Rounded Rectangle">
            <a:extLst>
              <a:ext uri="{FF2B5EF4-FFF2-40B4-BE49-F238E27FC236}">
                <a16:creationId xmlns:a16="http://schemas.microsoft.com/office/drawing/2014/main" id="{C5D975AB-4D35-9766-3F25-22341E783C8E}"/>
              </a:ext>
            </a:extLst>
          </p:cNvPr>
          <p:cNvSpPr/>
          <p:nvPr/>
        </p:nvSpPr>
        <p:spPr>
          <a:xfrm>
            <a:off x="1030974" y="2256715"/>
            <a:ext cx="2554994" cy="996599"/>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lnSpc>
                <a:spcPct val="170000"/>
              </a:lnSpc>
              <a:spcBef>
                <a:spcPts val="600"/>
              </a:spcBef>
              <a:defRPr sz="1200"/>
            </a:pPr>
            <a:r>
              <a:rPr lang="en-US" sz="1600" dirty="0" err="1">
                <a:latin typeface="Arial" panose="020B0604020202020204" pitchFamily="34" charset="0"/>
                <a:cs typeface="Arial" panose="020B0604020202020204" pitchFamily="34" charset="0"/>
              </a:rPr>
              <a:t>item_manager.py</a:t>
            </a:r>
            <a:r>
              <a:rPr lang="en-US" sz="1600" dirty="0">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F5DEA70-F79F-3C73-74D2-C7652FBE1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333" y="1238185"/>
            <a:ext cx="8505476" cy="733659"/>
          </a:xfrm>
          <a:prstGeom prst="rect">
            <a:avLst/>
          </a:prstGeom>
        </p:spPr>
      </p:pic>
      <p:sp>
        <p:nvSpPr>
          <p:cNvPr id="5" name="Rounded Rectangle">
            <a:extLst>
              <a:ext uri="{FF2B5EF4-FFF2-40B4-BE49-F238E27FC236}">
                <a16:creationId xmlns:a16="http://schemas.microsoft.com/office/drawing/2014/main" id="{E57167D5-0113-AEFA-BD0E-6164B117C32E}"/>
              </a:ext>
            </a:extLst>
          </p:cNvPr>
          <p:cNvSpPr/>
          <p:nvPr/>
        </p:nvSpPr>
        <p:spPr>
          <a:xfrm>
            <a:off x="4452083" y="2256714"/>
            <a:ext cx="2554994" cy="996598"/>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lnSpc>
                <a:spcPct val="170000"/>
              </a:lnSpc>
              <a:spcBef>
                <a:spcPts val="600"/>
              </a:spcBef>
              <a:defRPr sz="1200"/>
            </a:pPr>
            <a:r>
              <a:rPr lang="en-US" sz="1600" dirty="0" err="1">
                <a:latin typeface="Arial" panose="020B0604020202020204" pitchFamily="34" charset="0"/>
                <a:cs typeface="Arial" panose="020B0604020202020204" pitchFamily="34" charset="0"/>
              </a:rPr>
              <a:t>Call_lambda</a:t>
            </a:r>
            <a:r>
              <a:rPr lang="en-US" sz="1600" dirty="0">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p:txBody>
      </p:sp>
      <p:sp>
        <p:nvSpPr>
          <p:cNvPr id="6" name="Rounded Rectangle">
            <a:extLst>
              <a:ext uri="{FF2B5EF4-FFF2-40B4-BE49-F238E27FC236}">
                <a16:creationId xmlns:a16="http://schemas.microsoft.com/office/drawing/2014/main" id="{97AAED0D-CCF9-7FBE-A1B4-B30BAAADF9D4}"/>
              </a:ext>
            </a:extLst>
          </p:cNvPr>
          <p:cNvSpPr/>
          <p:nvPr/>
        </p:nvSpPr>
        <p:spPr>
          <a:xfrm>
            <a:off x="8297952" y="2286171"/>
            <a:ext cx="2554994" cy="996598"/>
          </a:xfrm>
          <a:prstGeom prst="roundRect">
            <a:avLst>
              <a:gd name="adj" fmla="val 16667"/>
            </a:avLst>
          </a:prstGeom>
          <a:gradFill flip="none" rotWithShape="1">
            <a:gsLst>
              <a:gs pos="0">
                <a:schemeClr val="accent4">
                  <a:hueOff val="-435644"/>
                  <a:satOff val="-40232"/>
                  <a:lumOff val="35819"/>
                </a:schemeClr>
              </a:gs>
              <a:gs pos="50000">
                <a:srgbClr val="8EB892"/>
              </a:gs>
              <a:gs pos="100000">
                <a:schemeClr val="accent4">
                  <a:hueOff val="-423462"/>
                  <a:satOff val="-39328"/>
                  <a:lumOff val="25492"/>
                </a:schemeClr>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lgn="ctr" rtl="0">
              <a:lnSpc>
                <a:spcPct val="170000"/>
              </a:lnSpc>
              <a:spcBef>
                <a:spcPts val="600"/>
              </a:spcBef>
              <a:defRPr sz="1200"/>
            </a:pPr>
            <a:r>
              <a:rPr lang="en-US" sz="1600" dirty="0">
                <a:latin typeface="Arial" panose="020B0604020202020204" pitchFamily="34" charset="0"/>
                <a:cs typeface="Arial" panose="020B0604020202020204" pitchFamily="34" charset="0"/>
              </a:rPr>
              <a:t>Lambda function ()</a:t>
            </a:r>
            <a:endParaRPr sz="1600" dirty="0">
              <a:latin typeface="Arial" panose="020B0604020202020204" pitchFamily="34" charset="0"/>
              <a:cs typeface="Arial" panose="020B0604020202020204" pitchFamily="34" charset="0"/>
            </a:endParaRPr>
          </a:p>
        </p:txBody>
      </p:sp>
      <p:sp>
        <p:nvSpPr>
          <p:cNvPr id="7" name="Right Arrow 6">
            <a:extLst>
              <a:ext uri="{FF2B5EF4-FFF2-40B4-BE49-F238E27FC236}">
                <a16:creationId xmlns:a16="http://schemas.microsoft.com/office/drawing/2014/main" id="{ED597D8D-321A-3446-3416-DC4ED2D9076A}"/>
              </a:ext>
            </a:extLst>
          </p:cNvPr>
          <p:cNvSpPr/>
          <p:nvPr/>
        </p:nvSpPr>
        <p:spPr>
          <a:xfrm>
            <a:off x="3693807" y="2388184"/>
            <a:ext cx="658368" cy="733659"/>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1" i="0" u="none" strike="noStrike" normalizeH="0" baseline="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Tx/>
              <a:latin typeface="+mj-lt"/>
              <a:ea typeface="+mj-ea"/>
              <a:cs typeface="+mj-cs"/>
              <a:sym typeface="Walbaum Display"/>
            </a:endParaRPr>
          </a:p>
        </p:txBody>
      </p:sp>
      <p:sp>
        <p:nvSpPr>
          <p:cNvPr id="8" name="Right Arrow 7">
            <a:extLst>
              <a:ext uri="{FF2B5EF4-FFF2-40B4-BE49-F238E27FC236}">
                <a16:creationId xmlns:a16="http://schemas.microsoft.com/office/drawing/2014/main" id="{E155569B-B609-A4E4-0399-88E439DEAB56}"/>
              </a:ext>
            </a:extLst>
          </p:cNvPr>
          <p:cNvSpPr/>
          <p:nvPr/>
        </p:nvSpPr>
        <p:spPr>
          <a:xfrm>
            <a:off x="7430988" y="2417641"/>
            <a:ext cx="658368" cy="733659"/>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1" i="0" u="none" strike="noStrike" normalizeH="0" baseline="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Tx/>
              <a:latin typeface="+mj-lt"/>
              <a:ea typeface="+mj-ea"/>
              <a:cs typeface="+mj-cs"/>
              <a:sym typeface="Walbaum Display"/>
            </a:endParaRPr>
          </a:p>
        </p:txBody>
      </p:sp>
      <p:pic>
        <p:nvPicPr>
          <p:cNvPr id="3" name="תמונה 2"/>
          <p:cNvPicPr>
            <a:picLocks noChangeAspect="1"/>
          </p:cNvPicPr>
          <p:nvPr/>
        </p:nvPicPr>
        <p:blipFill>
          <a:blip r:embed="rId4"/>
          <a:stretch>
            <a:fillRect/>
          </a:stretch>
        </p:blipFill>
        <p:spPr>
          <a:xfrm>
            <a:off x="167362" y="3669651"/>
            <a:ext cx="5706965" cy="2100339"/>
          </a:xfrm>
          <a:prstGeom prst="rect">
            <a:avLst/>
          </a:prstGeom>
        </p:spPr>
      </p:pic>
      <p:pic>
        <p:nvPicPr>
          <p:cNvPr id="10" name="תמונה 9"/>
          <p:cNvPicPr>
            <a:picLocks noChangeAspect="1"/>
          </p:cNvPicPr>
          <p:nvPr/>
        </p:nvPicPr>
        <p:blipFill>
          <a:blip r:embed="rId5"/>
          <a:stretch>
            <a:fillRect/>
          </a:stretch>
        </p:blipFill>
        <p:spPr>
          <a:xfrm>
            <a:off x="5973071" y="3669651"/>
            <a:ext cx="6650961" cy="2306276"/>
          </a:xfrm>
          <a:prstGeom prst="rect">
            <a:avLst/>
          </a:prstGeom>
        </p:spPr>
      </p:pic>
    </p:spTree>
    <p:extLst>
      <p:ext uri="{BB962C8B-B14F-4D97-AF65-F5344CB8AC3E}">
        <p14:creationId xmlns:p14="http://schemas.microsoft.com/office/powerpoint/2010/main" val="3265235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0CCB-F789-A110-85EB-42C90A44287D}"/>
              </a:ext>
            </a:extLst>
          </p:cNvPr>
          <p:cNvSpPr>
            <a:spLocks noGrp="1"/>
          </p:cNvSpPr>
          <p:nvPr>
            <p:ph type="title"/>
          </p:nvPr>
        </p:nvSpPr>
        <p:spPr>
          <a:xfrm>
            <a:off x="1143000" y="0"/>
            <a:ext cx="9906000" cy="1360900"/>
          </a:xfrm>
        </p:spPr>
        <p:txBody>
          <a:bodyPr/>
          <a:lstStyle/>
          <a:p>
            <a:pPr algn="ctr"/>
            <a:r>
              <a:rPr lang="en-US" dirty="0"/>
              <a:t>Application</a:t>
            </a:r>
          </a:p>
        </p:txBody>
      </p:sp>
      <p:pic>
        <p:nvPicPr>
          <p:cNvPr id="5" name="Picture 4">
            <a:extLst>
              <a:ext uri="{FF2B5EF4-FFF2-40B4-BE49-F238E27FC236}">
                <a16:creationId xmlns:a16="http://schemas.microsoft.com/office/drawing/2014/main" id="{DA1AADD0-E213-0579-F7DC-BD9BE782CC9C}"/>
              </a:ext>
            </a:extLst>
          </p:cNvPr>
          <p:cNvPicPr>
            <a:picLocks noChangeAspect="1"/>
          </p:cNvPicPr>
          <p:nvPr/>
        </p:nvPicPr>
        <p:blipFill>
          <a:blip r:embed="rId3"/>
          <a:stretch>
            <a:fillRect/>
          </a:stretch>
        </p:blipFill>
        <p:spPr>
          <a:xfrm>
            <a:off x="8269986" y="867259"/>
            <a:ext cx="3022854" cy="5123481"/>
          </a:xfrm>
          <a:prstGeom prst="rect">
            <a:avLst/>
          </a:prstGeom>
        </p:spPr>
      </p:pic>
      <p:sp>
        <p:nvSpPr>
          <p:cNvPr id="6" name="TextBox 5">
            <a:extLst>
              <a:ext uri="{FF2B5EF4-FFF2-40B4-BE49-F238E27FC236}">
                <a16:creationId xmlns:a16="http://schemas.microsoft.com/office/drawing/2014/main" id="{C4703337-F639-194F-3BB9-27FFF37D4EE3}"/>
              </a:ext>
            </a:extLst>
          </p:cNvPr>
          <p:cNvSpPr txBox="1"/>
          <p:nvPr/>
        </p:nvSpPr>
        <p:spPr>
          <a:xfrm>
            <a:off x="853440" y="2151675"/>
            <a:ext cx="6876288"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l" rtl="0">
              <a:buFont typeface="Wingdings" pitchFamily="2" charset="2"/>
              <a:buChar char="§"/>
            </a:pPr>
            <a:r>
              <a:rPr lang="en-US" dirty="0">
                <a:solidFill>
                  <a:srgbClr val="FFFFFF"/>
                </a:solidFill>
                <a:latin typeface="Arial" panose="020B0604020202020204" pitchFamily="34" charset="0"/>
                <a:cs typeface="Arial" panose="020B0604020202020204" pitchFamily="34" charset="0"/>
              </a:rPr>
              <a:t>S</a:t>
            </a: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imple and user-friendly.</a:t>
            </a:r>
            <a:b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br>
            <a:endPar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endParaRPr>
          </a:p>
          <a:p>
            <a:pPr marL="285750" indent="-285750" algn="l" rtl="0">
              <a:buFont typeface="Wingdings" pitchFamily="2" charset="2"/>
              <a:buChar char="§"/>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Manages the shopping list in real time. </a:t>
            </a:r>
          </a:p>
          <a:p>
            <a:pPr marL="285750" indent="-285750" algn="l" rtl="0">
              <a:buFont typeface="Wingdings" pitchFamily="2" charset="2"/>
              <a:buChar char="§"/>
            </a:pPr>
            <a:endPar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endParaRPr>
          </a:p>
          <a:p>
            <a:pPr marL="285750" indent="-285750" algn="l" rtl="0">
              <a:buFont typeface="Wingdings" pitchFamily="2" charset="2"/>
              <a:buChar char="§"/>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Fully connected to AWS cloud services, allowing it to fetch the latest shopping list from the database and display it in the app. </a:t>
            </a:r>
            <a:b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br>
            <a:endPar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endParaRPr>
          </a:p>
          <a:p>
            <a:pPr marL="285750" indent="-285750" algn="l" rtl="0">
              <a:buFont typeface="Wingdings" pitchFamily="2" charset="2"/>
              <a:buChar char="§"/>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Any changes are immediately synced back to AWS, ensuring the data stays updated across all connected devices. </a:t>
            </a:r>
            <a:b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br>
            <a:b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br>
            <a:endPar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endParaRPr>
          </a:p>
          <a:p>
            <a:pPr algn="l" rtl="0"/>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This seamless integration provides a smooth and efficient experience for managing daily shopping needs.</a:t>
            </a:r>
          </a:p>
        </p:txBody>
      </p:sp>
    </p:spTree>
    <p:extLst>
      <p:ext uri="{BB962C8B-B14F-4D97-AF65-F5344CB8AC3E}">
        <p14:creationId xmlns:p14="http://schemas.microsoft.com/office/powerpoint/2010/main" val="21030101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142999" y="270737"/>
            <a:ext cx="9906000" cy="1360900"/>
          </a:xfrm>
        </p:spPr>
        <p:txBody>
          <a:bodyPr/>
          <a:lstStyle/>
          <a:p>
            <a:pPr algn="ctr"/>
            <a:r>
              <a:rPr lang="en-US" dirty="0"/>
              <a:t>Application’s Shopping List</a:t>
            </a:r>
            <a:endParaRPr lang="ar-SA" dirty="0"/>
          </a:p>
        </p:txBody>
      </p:sp>
      <p:pic>
        <p:nvPicPr>
          <p:cNvPr id="4" name="pasted-movie.png" descr="pasted-movie.png">
            <a:extLst>
              <a:ext uri="{FF2B5EF4-FFF2-40B4-BE49-F238E27FC236}">
                <a16:creationId xmlns:a16="http://schemas.microsoft.com/office/drawing/2014/main" id="{8962B9F9-AE0A-5EF3-8352-EB1625A31971}"/>
              </a:ext>
            </a:extLst>
          </p:cNvPr>
          <p:cNvPicPr>
            <a:picLocks/>
          </p:cNvPicPr>
          <p:nvPr/>
        </p:nvPicPr>
        <p:blipFill>
          <a:blip r:embed="rId3"/>
          <a:stretch>
            <a:fillRect/>
          </a:stretch>
        </p:blipFill>
        <p:spPr>
          <a:xfrm>
            <a:off x="4172286" y="1524001"/>
            <a:ext cx="3847427" cy="4519447"/>
          </a:xfrm>
          <a:prstGeom prst="rect">
            <a:avLst/>
          </a:prstGeom>
          <a:ln w="12700">
            <a:miter lim="400000"/>
          </a:ln>
        </p:spPr>
      </p:pic>
    </p:spTree>
    <p:extLst>
      <p:ext uri="{BB962C8B-B14F-4D97-AF65-F5344CB8AC3E}">
        <p14:creationId xmlns:p14="http://schemas.microsoft.com/office/powerpoint/2010/main" val="368742694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DCFD-3DBE-D068-7F9B-C3FC49F0A670}"/>
              </a:ext>
            </a:extLst>
          </p:cNvPr>
          <p:cNvSpPr>
            <a:spLocks noGrp="1"/>
          </p:cNvSpPr>
          <p:nvPr>
            <p:ph type="title"/>
          </p:nvPr>
        </p:nvSpPr>
        <p:spPr>
          <a:xfrm>
            <a:off x="661322" y="63262"/>
            <a:ext cx="9906000" cy="1360900"/>
          </a:xfrm>
        </p:spPr>
        <p:txBody>
          <a:bodyPr/>
          <a:lstStyle/>
          <a:p>
            <a:pPr algn="ctr"/>
            <a:r>
              <a:rPr lang="en-US" dirty="0"/>
              <a:t> Application Testing </a:t>
            </a:r>
          </a:p>
        </p:txBody>
      </p:sp>
      <p:pic>
        <p:nvPicPr>
          <p:cNvPr id="6" name="Picture 5">
            <a:extLst>
              <a:ext uri="{FF2B5EF4-FFF2-40B4-BE49-F238E27FC236}">
                <a16:creationId xmlns:a16="http://schemas.microsoft.com/office/drawing/2014/main" id="{A7D0519E-3BAB-623C-834A-7FF74ACB06FA}"/>
              </a:ext>
            </a:extLst>
          </p:cNvPr>
          <p:cNvPicPr>
            <a:picLocks noChangeAspect="1"/>
          </p:cNvPicPr>
          <p:nvPr/>
        </p:nvPicPr>
        <p:blipFill>
          <a:blip r:embed="rId3"/>
          <a:stretch>
            <a:fillRect/>
          </a:stretch>
        </p:blipFill>
        <p:spPr>
          <a:xfrm>
            <a:off x="3639217" y="1378442"/>
            <a:ext cx="3950209" cy="4671838"/>
          </a:xfrm>
          <a:prstGeom prst="rect">
            <a:avLst/>
          </a:prstGeom>
        </p:spPr>
      </p:pic>
      <p:sp>
        <p:nvSpPr>
          <p:cNvPr id="10" name="Line Callout 2 9">
            <a:extLst>
              <a:ext uri="{FF2B5EF4-FFF2-40B4-BE49-F238E27FC236}">
                <a16:creationId xmlns:a16="http://schemas.microsoft.com/office/drawing/2014/main" id="{515AD4CE-0108-3482-7B5C-19DD9936518C}"/>
              </a:ext>
            </a:extLst>
          </p:cNvPr>
          <p:cNvSpPr/>
          <p:nvPr/>
        </p:nvSpPr>
        <p:spPr>
          <a:xfrm>
            <a:off x="8912351" y="2823038"/>
            <a:ext cx="2532888" cy="914400"/>
          </a:xfrm>
          <a:prstGeom prst="borderCallout2">
            <a:avLst/>
          </a:prstGeom>
          <a:solidFill>
            <a:srgbClr val="FFFFFF"/>
          </a:solidFill>
          <a:ln w="127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Walbaum Display"/>
              </a:rPr>
              <a:t>Incorrect username </a:t>
            </a:r>
          </a:p>
        </p:txBody>
      </p:sp>
    </p:spTree>
    <p:extLst>
      <p:ext uri="{BB962C8B-B14F-4D97-AF65-F5344CB8AC3E}">
        <p14:creationId xmlns:p14="http://schemas.microsoft.com/office/powerpoint/2010/main" val="407853854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F8174F-AF92-D610-2C72-A52843EEA455}"/>
              </a:ext>
            </a:extLst>
          </p:cNvPr>
          <p:cNvPicPr>
            <a:picLocks noChangeAspect="1"/>
          </p:cNvPicPr>
          <p:nvPr/>
        </p:nvPicPr>
        <p:blipFill>
          <a:blip r:embed="rId3"/>
          <a:stretch>
            <a:fillRect/>
          </a:stretch>
        </p:blipFill>
        <p:spPr>
          <a:xfrm>
            <a:off x="227208" y="2125469"/>
            <a:ext cx="5620513" cy="3876147"/>
          </a:xfrm>
          <a:prstGeom prst="rect">
            <a:avLst/>
          </a:prstGeom>
        </p:spPr>
      </p:pic>
      <p:sp>
        <p:nvSpPr>
          <p:cNvPr id="2" name="Title 1">
            <a:extLst>
              <a:ext uri="{FF2B5EF4-FFF2-40B4-BE49-F238E27FC236}">
                <a16:creationId xmlns:a16="http://schemas.microsoft.com/office/drawing/2014/main" id="{732BFFEF-1EFC-99DC-2B47-9475CA1A3E0A}"/>
              </a:ext>
            </a:extLst>
          </p:cNvPr>
          <p:cNvSpPr>
            <a:spLocks noGrp="1"/>
          </p:cNvSpPr>
          <p:nvPr>
            <p:ph type="title"/>
          </p:nvPr>
        </p:nvSpPr>
        <p:spPr>
          <a:xfrm>
            <a:off x="3663829" y="0"/>
            <a:ext cx="4367784" cy="1360900"/>
          </a:xfrm>
        </p:spPr>
        <p:txBody>
          <a:bodyPr/>
          <a:lstStyle/>
          <a:p>
            <a:pPr algn="ctr"/>
            <a:r>
              <a:rPr lang="en-US" dirty="0">
                <a:latin typeface="Arial" panose="020B0604020202020204" pitchFamily="34" charset="0"/>
                <a:cs typeface="Arial" panose="020B0604020202020204" pitchFamily="34" charset="0"/>
              </a:rPr>
              <a:t>Main GUI </a:t>
            </a:r>
          </a:p>
        </p:txBody>
      </p:sp>
      <p:pic>
        <p:nvPicPr>
          <p:cNvPr id="8" name="Picture 7" descr="A screenshot of a computer&#10;&#10;AI-generated content may be incorrect.">
            <a:extLst>
              <a:ext uri="{FF2B5EF4-FFF2-40B4-BE49-F238E27FC236}">
                <a16:creationId xmlns:a16="http://schemas.microsoft.com/office/drawing/2014/main" id="{8D05271D-1E3B-4BA4-57DD-89535E8486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125469"/>
            <a:ext cx="5868792" cy="3876147"/>
          </a:xfrm>
          <a:prstGeom prst="rect">
            <a:avLst/>
          </a:prstGeom>
        </p:spPr>
      </p:pic>
      <p:sp>
        <p:nvSpPr>
          <p:cNvPr id="9" name="TextBox 8">
            <a:extLst>
              <a:ext uri="{FF2B5EF4-FFF2-40B4-BE49-F238E27FC236}">
                <a16:creationId xmlns:a16="http://schemas.microsoft.com/office/drawing/2014/main" id="{9F135141-EB38-5199-DB39-E40811B54CA1}"/>
              </a:ext>
            </a:extLst>
          </p:cNvPr>
          <p:cNvSpPr txBox="1"/>
          <p:nvPr/>
        </p:nvSpPr>
        <p:spPr>
          <a:xfrm>
            <a:off x="4948693" y="1373854"/>
            <a:ext cx="30829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Arial" panose="020B0604020202020204" pitchFamily="34" charset="0"/>
                <a:cs typeface="Arial" panose="020B0604020202020204" pitchFamily="34" charset="0"/>
                <a:sym typeface="Walbaum Display"/>
              </a:rPr>
              <a:t>Creating an account</a:t>
            </a:r>
          </a:p>
        </p:txBody>
      </p:sp>
    </p:spTree>
    <p:extLst>
      <p:ext uri="{BB962C8B-B14F-4D97-AF65-F5344CB8AC3E}">
        <p14:creationId xmlns:p14="http://schemas.microsoft.com/office/powerpoint/2010/main" val="23941322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3B3C6-D796-6433-5759-36B7456A654E}"/>
              </a:ext>
            </a:extLst>
          </p:cNvPr>
          <p:cNvPicPr>
            <a:picLocks noChangeAspect="1"/>
          </p:cNvPicPr>
          <p:nvPr/>
        </p:nvPicPr>
        <p:blipFill>
          <a:blip r:embed="rId3"/>
          <a:stretch>
            <a:fillRect/>
          </a:stretch>
        </p:blipFill>
        <p:spPr>
          <a:xfrm>
            <a:off x="1961521" y="1449910"/>
            <a:ext cx="7772400" cy="4543396"/>
          </a:xfrm>
          <a:prstGeom prst="rect">
            <a:avLst/>
          </a:prstGeom>
        </p:spPr>
      </p:pic>
      <p:sp>
        <p:nvSpPr>
          <p:cNvPr id="5" name="Title 1">
            <a:extLst>
              <a:ext uri="{FF2B5EF4-FFF2-40B4-BE49-F238E27FC236}">
                <a16:creationId xmlns:a16="http://schemas.microsoft.com/office/drawing/2014/main" id="{24F6C4A0-8623-101F-FEF8-5E6DA9EF62A0}"/>
              </a:ext>
            </a:extLst>
          </p:cNvPr>
          <p:cNvSpPr>
            <a:spLocks noGrp="1"/>
          </p:cNvSpPr>
          <p:nvPr>
            <p:ph type="title"/>
          </p:nvPr>
        </p:nvSpPr>
        <p:spPr>
          <a:xfrm>
            <a:off x="3663829" y="0"/>
            <a:ext cx="4367784" cy="1360900"/>
          </a:xfrm>
        </p:spPr>
        <p:txBody>
          <a:bodyPr/>
          <a:lstStyle/>
          <a:p>
            <a:pPr algn="ctr"/>
            <a:r>
              <a:rPr lang="en-US" dirty="0">
                <a:latin typeface="Arial" panose="020B0604020202020204" pitchFamily="34" charset="0"/>
                <a:cs typeface="Arial" panose="020B0604020202020204" pitchFamily="34" charset="0"/>
              </a:rPr>
              <a:t>Main GUI Testing </a:t>
            </a:r>
          </a:p>
        </p:txBody>
      </p:sp>
      <p:sp>
        <p:nvSpPr>
          <p:cNvPr id="7" name="Line Callout 2 6">
            <a:extLst>
              <a:ext uri="{FF2B5EF4-FFF2-40B4-BE49-F238E27FC236}">
                <a16:creationId xmlns:a16="http://schemas.microsoft.com/office/drawing/2014/main" id="{7EC998E3-4036-5AF1-A9A1-56B022CC3BCA}"/>
              </a:ext>
            </a:extLst>
          </p:cNvPr>
          <p:cNvSpPr/>
          <p:nvPr/>
        </p:nvSpPr>
        <p:spPr>
          <a:xfrm>
            <a:off x="9471151" y="357286"/>
            <a:ext cx="2532888" cy="646329"/>
          </a:xfrm>
          <a:prstGeom prst="borderCallout2">
            <a:avLst>
              <a:gd name="adj1" fmla="val 18750"/>
              <a:gd name="adj2" fmla="val -8333"/>
              <a:gd name="adj3" fmla="val 18750"/>
              <a:gd name="adj4" fmla="val -16667"/>
              <a:gd name="adj5" fmla="val 145904"/>
              <a:gd name="adj6" fmla="val -44160"/>
            </a:avLst>
          </a:prstGeom>
          <a:solidFill>
            <a:srgbClr val="FFFFFF"/>
          </a:solidFill>
          <a:ln w="127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Arial" panose="020B0604020202020204" pitchFamily="34" charset="0"/>
                <a:cs typeface="Arial" panose="020B0604020202020204" pitchFamily="34" charset="0"/>
              </a:rPr>
              <a:t>U</a:t>
            </a: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Walbaum Display"/>
              </a:rPr>
              <a:t>sername Does Not Exist </a:t>
            </a:r>
          </a:p>
        </p:txBody>
      </p:sp>
    </p:spTree>
    <p:extLst>
      <p:ext uri="{BB962C8B-B14F-4D97-AF65-F5344CB8AC3E}">
        <p14:creationId xmlns:p14="http://schemas.microsoft.com/office/powerpoint/2010/main" val="191624756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5FE0D3-06F4-4E70-7AEE-80CE8462931C}"/>
              </a:ext>
            </a:extLst>
          </p:cNvPr>
          <p:cNvPicPr>
            <a:picLocks noChangeAspect="1"/>
          </p:cNvPicPr>
          <p:nvPr/>
        </p:nvPicPr>
        <p:blipFill>
          <a:blip r:embed="rId3"/>
          <a:stretch>
            <a:fillRect/>
          </a:stretch>
        </p:blipFill>
        <p:spPr>
          <a:xfrm>
            <a:off x="2473012" y="1638299"/>
            <a:ext cx="7245976" cy="4189849"/>
          </a:xfrm>
          <a:prstGeom prst="rect">
            <a:avLst/>
          </a:prstGeom>
        </p:spPr>
      </p:pic>
      <p:sp>
        <p:nvSpPr>
          <p:cNvPr id="5" name="Line Callout 2 4">
            <a:extLst>
              <a:ext uri="{FF2B5EF4-FFF2-40B4-BE49-F238E27FC236}">
                <a16:creationId xmlns:a16="http://schemas.microsoft.com/office/drawing/2014/main" id="{8F46E15B-04EA-AB97-76A3-4973902614A3}"/>
              </a:ext>
            </a:extLst>
          </p:cNvPr>
          <p:cNvSpPr/>
          <p:nvPr/>
        </p:nvSpPr>
        <p:spPr>
          <a:xfrm>
            <a:off x="9191751" y="619073"/>
            <a:ext cx="2532888" cy="369330"/>
          </a:xfrm>
          <a:prstGeom prst="borderCallout2">
            <a:avLst>
              <a:gd name="adj1" fmla="val 18750"/>
              <a:gd name="adj2" fmla="val -8333"/>
              <a:gd name="adj3" fmla="val 18750"/>
              <a:gd name="adj4" fmla="val -16667"/>
              <a:gd name="adj5" fmla="val 239730"/>
              <a:gd name="adj6" fmla="val -44160"/>
            </a:avLst>
          </a:prstGeom>
          <a:solidFill>
            <a:srgbClr val="FFFFFF"/>
          </a:solidFill>
          <a:ln w="127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Walbaum Display"/>
              </a:rPr>
              <a:t>Incorrect password </a:t>
            </a:r>
          </a:p>
        </p:txBody>
      </p:sp>
    </p:spTree>
    <p:extLst>
      <p:ext uri="{BB962C8B-B14F-4D97-AF65-F5344CB8AC3E}">
        <p14:creationId xmlns:p14="http://schemas.microsoft.com/office/powerpoint/2010/main" val="37347695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9" name="Rectangle 9"/>
          <p:cNvSpPr/>
          <p:nvPr/>
        </p:nvSpPr>
        <p:spPr>
          <a:xfrm>
            <a:off x="-1" y="-87"/>
            <a:ext cx="12192000" cy="6858000"/>
          </a:xfrm>
          <a:prstGeom prst="rect">
            <a:avLst/>
          </a:prstGeom>
          <a:solidFill>
            <a:srgbClr val="000000"/>
          </a:solidFill>
          <a:ln w="12700">
            <a:miter lim="400000"/>
          </a:ln>
        </p:spPr>
        <p:txBody>
          <a:bodyPr lIns="45719" rIns="45719" anchor="ctr"/>
          <a:lstStyle/>
          <a:p>
            <a:pPr algn="ctr" rtl="0">
              <a:defRPr>
                <a:solidFill>
                  <a:srgbClr val="FFFFFF"/>
                </a:solidFill>
              </a:defRPr>
            </a:pPr>
            <a:endParaRPr/>
          </a:p>
        </p:txBody>
      </p:sp>
      <p:sp>
        <p:nvSpPr>
          <p:cNvPr id="110" name="Freeform: Shape 11"/>
          <p:cNvSpPr/>
          <p:nvPr/>
        </p:nvSpPr>
        <p:spPr>
          <a:xfrm rot="16200000" flipH="1" flipV="1">
            <a:off x="3337515" y="-3337602"/>
            <a:ext cx="6858088" cy="13533119"/>
          </a:xfrm>
          <a:custGeom>
            <a:avLst/>
            <a:gdLst/>
            <a:ahLst/>
            <a:cxnLst>
              <a:cxn ang="0">
                <a:pos x="wd2" y="hd2"/>
              </a:cxn>
              <a:cxn ang="5400000">
                <a:pos x="wd2" y="hd2"/>
              </a:cxn>
              <a:cxn ang="10800000">
                <a:pos x="wd2" y="hd2"/>
              </a:cxn>
              <a:cxn ang="16200000">
                <a:pos x="wd2" y="hd2"/>
              </a:cxn>
            </a:cxnLst>
            <a:rect l="0" t="0" r="r" b="b"/>
            <a:pathLst>
              <a:path w="21600" h="21600" extrusionOk="0">
                <a:moveTo>
                  <a:pt x="0" y="16931"/>
                </a:moveTo>
                <a:lnTo>
                  <a:pt x="0" y="16304"/>
                </a:lnTo>
                <a:lnTo>
                  <a:pt x="0" y="16304"/>
                </a:lnTo>
                <a:lnTo>
                  <a:pt x="0" y="10239"/>
                </a:lnTo>
                <a:lnTo>
                  <a:pt x="0" y="10239"/>
                </a:lnTo>
                <a:lnTo>
                  <a:pt x="0" y="32"/>
                </a:lnTo>
                <a:lnTo>
                  <a:pt x="0" y="32"/>
                </a:lnTo>
                <a:lnTo>
                  <a:pt x="0" y="0"/>
                </a:lnTo>
                <a:lnTo>
                  <a:pt x="21600" y="14246"/>
                </a:lnTo>
                <a:lnTo>
                  <a:pt x="21600" y="9095"/>
                </a:lnTo>
                <a:lnTo>
                  <a:pt x="21600" y="21600"/>
                </a:lnTo>
                <a:lnTo>
                  <a:pt x="0" y="21600"/>
                </a:lnTo>
                <a:lnTo>
                  <a:pt x="0" y="16931"/>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11" name="כותרת 1"/>
          <p:cNvSpPr txBox="1">
            <a:spLocks noGrp="1"/>
          </p:cNvSpPr>
          <p:nvPr>
            <p:ph type="title"/>
          </p:nvPr>
        </p:nvSpPr>
        <p:spPr>
          <a:xfrm>
            <a:off x="2677390" y="101152"/>
            <a:ext cx="6837220" cy="1360900"/>
          </a:xfrm>
          <a:prstGeom prst="rect">
            <a:avLst/>
          </a:prstGeom>
        </p:spPr>
        <p:txBody>
          <a:bodyPr/>
          <a:lstStyle>
            <a:lvl1pPr>
              <a:defRPr>
                <a:latin typeface="Arial"/>
                <a:ea typeface="Arial"/>
                <a:cs typeface="Arial"/>
                <a:sym typeface="Arial"/>
              </a:defRPr>
            </a:lvl1pPr>
          </a:lstStyle>
          <a:p>
            <a:pPr algn="ctr"/>
            <a:r>
              <a:rPr dirty="0"/>
              <a:t>Motivation</a:t>
            </a:r>
          </a:p>
        </p:txBody>
      </p:sp>
      <p:sp>
        <p:nvSpPr>
          <p:cNvPr id="112" name="מציין מיקום תוכן 4"/>
          <p:cNvSpPr txBox="1">
            <a:spLocks noGrp="1"/>
          </p:cNvSpPr>
          <p:nvPr>
            <p:ph type="body" idx="1"/>
          </p:nvPr>
        </p:nvSpPr>
        <p:spPr>
          <a:xfrm>
            <a:off x="378690" y="1902630"/>
            <a:ext cx="7666180" cy="3532180"/>
          </a:xfrm>
          <a:prstGeom prst="rect">
            <a:avLst/>
          </a:prstGeom>
        </p:spPr>
        <p:txBody>
          <a:bodyPr>
            <a:normAutofit/>
          </a:bodyPr>
          <a:lstStyle/>
          <a:p>
            <a:r>
              <a:rPr lang="en-US" dirty="0">
                <a:latin typeface="Arial" panose="020B0604020202020204" pitchFamily="34" charset="0"/>
                <a:cs typeface="Arial" panose="020B0604020202020204" pitchFamily="34" charset="0"/>
              </a:rPr>
              <a:t>To enhance the practicality of the refrigerator, it was expanded beyond a local-only system and connected to the cloud.</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addition of a mobile application and AWS services, the smart refrigerator becomes: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pic>
        <p:nvPicPr>
          <p:cNvPr id="2" name="pasted-movie.png" descr="pasted-movie.png">
            <a:extLst>
              <a:ext uri="{FF2B5EF4-FFF2-40B4-BE49-F238E27FC236}">
                <a16:creationId xmlns:a16="http://schemas.microsoft.com/office/drawing/2014/main" id="{A7911471-0F7B-CDB9-283A-312D0DED0599}"/>
              </a:ext>
            </a:extLst>
          </p:cNvPr>
          <p:cNvPicPr>
            <a:picLocks noChangeAspect="1"/>
          </p:cNvPicPr>
          <p:nvPr/>
        </p:nvPicPr>
        <p:blipFill>
          <a:blip r:embed="rId3"/>
          <a:stretch>
            <a:fillRect/>
          </a:stretch>
        </p:blipFill>
        <p:spPr>
          <a:xfrm>
            <a:off x="8423561" y="4386179"/>
            <a:ext cx="3596612" cy="2370669"/>
          </a:xfrm>
          <a:prstGeom prst="rect">
            <a:avLst/>
          </a:prstGeom>
          <a:ln w="12700">
            <a:miter lim="400000"/>
          </a:ln>
        </p:spPr>
      </p:pic>
      <p:sp>
        <p:nvSpPr>
          <p:cNvPr id="3" name="TextBox 2">
            <a:extLst>
              <a:ext uri="{FF2B5EF4-FFF2-40B4-BE49-F238E27FC236}">
                <a16:creationId xmlns:a16="http://schemas.microsoft.com/office/drawing/2014/main" id="{FACF505B-C1CD-FE12-00ED-B10EB172F90C}"/>
              </a:ext>
            </a:extLst>
          </p:cNvPr>
          <p:cNvSpPr txBox="1"/>
          <p:nvPr/>
        </p:nvSpPr>
        <p:spPr>
          <a:xfrm>
            <a:off x="872974" y="4386179"/>
            <a:ext cx="433301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Wingdings" pitchFamily="2" charset="2"/>
              <a:buChar char="ü"/>
              <a:tabLst/>
            </a:pPr>
            <a:r>
              <a:rPr lang="en-US" dirty="0">
                <a:solidFill>
                  <a:srgbClr val="FFFFFF"/>
                </a:solidFill>
              </a:rPr>
              <a:t>More u</a:t>
            </a:r>
            <a:r>
              <a:rPr kumimoji="0" lang="en-US" sz="1800" b="0" i="0" u="none" strike="noStrike" cap="none" spc="0" normalizeH="0" baseline="0" dirty="0">
                <a:ln>
                  <a:noFill/>
                </a:ln>
                <a:solidFill>
                  <a:srgbClr val="FFFFFF"/>
                </a:solidFill>
                <a:effectLst/>
                <a:uFillTx/>
                <a:latin typeface="+mj-lt"/>
                <a:ea typeface="+mj-ea"/>
                <a:cs typeface="+mj-cs"/>
                <a:sym typeface="Walbaum Display"/>
              </a:rPr>
              <a:t>seful in daily life </a:t>
            </a:r>
          </a:p>
          <a:p>
            <a:pPr marL="285750" marR="0" indent="-285750" algn="l" defTabSz="914400" rtl="0" fontAlgn="auto" latinLnBrk="0" hangingPunct="0">
              <a:lnSpc>
                <a:spcPct val="100000"/>
              </a:lnSpc>
              <a:spcBef>
                <a:spcPts val="0"/>
              </a:spcBef>
              <a:spcAft>
                <a:spcPts val="0"/>
              </a:spcAft>
              <a:buClrTx/>
              <a:buSzTx/>
              <a:buFont typeface="Wingdings" pitchFamily="2" charset="2"/>
              <a:buChar char="ü"/>
              <a:tabLst/>
            </a:pPr>
            <a:r>
              <a:rPr lang="en-US" dirty="0">
                <a:solidFill>
                  <a:srgbClr val="FFFFFF"/>
                </a:solidFill>
              </a:rPr>
              <a:t>Offering live updates </a:t>
            </a:r>
          </a:p>
          <a:p>
            <a:pPr marL="285750" marR="0" indent="-285750" algn="l" defTabSz="914400" rtl="0" fontAlgn="auto" latinLnBrk="0" hangingPunct="0">
              <a:lnSpc>
                <a:spcPct val="100000"/>
              </a:lnSpc>
              <a:spcBef>
                <a:spcPts val="0"/>
              </a:spcBef>
              <a:spcAft>
                <a:spcPts val="0"/>
              </a:spcAft>
              <a:buClrTx/>
              <a:buSzTx/>
              <a:buFont typeface="Wingdings" pitchFamily="2" charset="2"/>
              <a:buChar char="ü"/>
              <a:tabLst/>
            </a:pPr>
            <a:r>
              <a:rPr kumimoji="0" lang="en-US" sz="1800" b="0" i="0" u="none" strike="noStrike" cap="none" spc="0" normalizeH="0" baseline="0" dirty="0">
                <a:ln>
                  <a:noFill/>
                </a:ln>
                <a:solidFill>
                  <a:srgbClr val="FFFFFF"/>
                </a:solidFill>
                <a:effectLst/>
                <a:uFillTx/>
                <a:latin typeface="+mj-lt"/>
                <a:ea typeface="+mj-ea"/>
                <a:cs typeface="+mj-cs"/>
                <a:sym typeface="Walbaum Display"/>
              </a:rPr>
              <a:t>Remote access </a:t>
            </a:r>
            <a:r>
              <a:rPr lang="en-US" dirty="0">
                <a:solidFill>
                  <a:srgbClr val="FFFFFF"/>
                </a:solidFill>
              </a:rPr>
              <a:t>anytime, anywhere</a:t>
            </a:r>
            <a:endParaRPr kumimoji="0" lang="en-US" sz="1800" b="0" i="0" u="none" strike="noStrike" cap="none" spc="0" normalizeH="0" baseline="0" dirty="0">
              <a:ln>
                <a:noFill/>
              </a:ln>
              <a:solidFill>
                <a:srgbClr val="FFFFFF"/>
              </a:solidFill>
              <a:effectLst/>
              <a:uFillTx/>
              <a:latin typeface="+mj-lt"/>
              <a:ea typeface="+mj-ea"/>
              <a:cs typeface="+mj-cs"/>
              <a:sym typeface="Walbaum Display"/>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F22C4D-05F8-2084-3876-AFDA31D4C199}"/>
              </a:ext>
            </a:extLst>
          </p:cNvPr>
          <p:cNvPicPr>
            <a:picLocks noChangeAspect="1"/>
          </p:cNvPicPr>
          <p:nvPr/>
        </p:nvPicPr>
        <p:blipFill>
          <a:blip r:embed="rId3"/>
          <a:stretch>
            <a:fillRect/>
          </a:stretch>
        </p:blipFill>
        <p:spPr>
          <a:xfrm>
            <a:off x="2066324" y="1316736"/>
            <a:ext cx="8059351" cy="4697360"/>
          </a:xfrm>
          <a:prstGeom prst="rect">
            <a:avLst/>
          </a:prstGeom>
        </p:spPr>
      </p:pic>
      <p:sp>
        <p:nvSpPr>
          <p:cNvPr id="5" name="Line Callout 2 4">
            <a:extLst>
              <a:ext uri="{FF2B5EF4-FFF2-40B4-BE49-F238E27FC236}">
                <a16:creationId xmlns:a16="http://schemas.microsoft.com/office/drawing/2014/main" id="{86B85510-43C9-06B0-63DC-D9236FE5D9C8}"/>
              </a:ext>
            </a:extLst>
          </p:cNvPr>
          <p:cNvSpPr/>
          <p:nvPr/>
        </p:nvSpPr>
        <p:spPr>
          <a:xfrm>
            <a:off x="9344151" y="479373"/>
            <a:ext cx="2532888" cy="369330"/>
          </a:xfrm>
          <a:prstGeom prst="borderCallout2">
            <a:avLst>
              <a:gd name="adj1" fmla="val 18750"/>
              <a:gd name="adj2" fmla="val -8333"/>
              <a:gd name="adj3" fmla="val 18750"/>
              <a:gd name="adj4" fmla="val -16667"/>
              <a:gd name="adj5" fmla="val 201905"/>
              <a:gd name="adj6" fmla="val -45163"/>
            </a:avLst>
          </a:prstGeom>
          <a:solidFill>
            <a:srgbClr val="FFFFFF"/>
          </a:solidFill>
          <a:ln w="127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latin typeface="Arial" panose="020B0604020202020204" pitchFamily="34" charset="0"/>
                <a:cs typeface="Arial" panose="020B0604020202020204" pitchFamily="34" charset="0"/>
              </a:rPr>
              <a:t>User already exist</a:t>
            </a:r>
            <a:endPar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Walbaum Display"/>
            </a:endParaRPr>
          </a:p>
        </p:txBody>
      </p:sp>
    </p:spTree>
    <p:extLst>
      <p:ext uri="{BB962C8B-B14F-4D97-AF65-F5344CB8AC3E}">
        <p14:creationId xmlns:p14="http://schemas.microsoft.com/office/powerpoint/2010/main" val="37095138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D9B06F-7F09-806D-93B8-091CA6814E2E}"/>
              </a:ext>
            </a:extLst>
          </p:cNvPr>
          <p:cNvPicPr>
            <a:picLocks noChangeAspect="1"/>
          </p:cNvPicPr>
          <p:nvPr/>
        </p:nvPicPr>
        <p:blipFill>
          <a:blip r:embed="rId3"/>
          <a:stretch>
            <a:fillRect/>
          </a:stretch>
        </p:blipFill>
        <p:spPr>
          <a:xfrm>
            <a:off x="2209800" y="1449333"/>
            <a:ext cx="7772400" cy="4518133"/>
          </a:xfrm>
          <a:prstGeom prst="rect">
            <a:avLst/>
          </a:prstGeom>
        </p:spPr>
      </p:pic>
      <p:sp>
        <p:nvSpPr>
          <p:cNvPr id="5" name="Line Callout 2 4">
            <a:extLst>
              <a:ext uri="{FF2B5EF4-FFF2-40B4-BE49-F238E27FC236}">
                <a16:creationId xmlns:a16="http://schemas.microsoft.com/office/drawing/2014/main" id="{3DD5788A-27AF-9043-FCD3-E8DB69CD54C4}"/>
              </a:ext>
            </a:extLst>
          </p:cNvPr>
          <p:cNvSpPr/>
          <p:nvPr/>
        </p:nvSpPr>
        <p:spPr>
          <a:xfrm>
            <a:off x="9039351" y="497769"/>
            <a:ext cx="2532888" cy="369330"/>
          </a:xfrm>
          <a:prstGeom prst="borderCallout2">
            <a:avLst>
              <a:gd name="adj1" fmla="val 18750"/>
              <a:gd name="adj2" fmla="val -8333"/>
              <a:gd name="adj3" fmla="val 18750"/>
              <a:gd name="adj4" fmla="val -16667"/>
              <a:gd name="adj5" fmla="val 215660"/>
              <a:gd name="adj6" fmla="val -52684"/>
            </a:avLst>
          </a:prstGeom>
          <a:solidFill>
            <a:srgbClr val="FFFFFF"/>
          </a:solidFill>
          <a:ln w="127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Walbaum Display"/>
              </a:rPr>
              <a:t>Password conditions</a:t>
            </a:r>
          </a:p>
        </p:txBody>
      </p:sp>
    </p:spTree>
    <p:extLst>
      <p:ext uri="{BB962C8B-B14F-4D97-AF65-F5344CB8AC3E}">
        <p14:creationId xmlns:p14="http://schemas.microsoft.com/office/powerpoint/2010/main" val="306689924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C98493-4714-7DB5-79B1-58C54DC2DDF3}"/>
              </a:ext>
            </a:extLst>
          </p:cNvPr>
          <p:cNvPicPr>
            <a:picLocks noChangeAspect="1"/>
          </p:cNvPicPr>
          <p:nvPr/>
        </p:nvPicPr>
        <p:blipFill>
          <a:blip r:embed="rId3"/>
          <a:stretch>
            <a:fillRect/>
          </a:stretch>
        </p:blipFill>
        <p:spPr>
          <a:xfrm>
            <a:off x="2209800" y="1331933"/>
            <a:ext cx="7772400" cy="4575134"/>
          </a:xfrm>
          <a:prstGeom prst="rect">
            <a:avLst/>
          </a:prstGeom>
        </p:spPr>
      </p:pic>
      <p:sp>
        <p:nvSpPr>
          <p:cNvPr id="5" name="Line Callout 2 4">
            <a:extLst>
              <a:ext uri="{FF2B5EF4-FFF2-40B4-BE49-F238E27FC236}">
                <a16:creationId xmlns:a16="http://schemas.microsoft.com/office/drawing/2014/main" id="{A8DE7E51-4FDC-B9A5-75A6-2F616D83D7F9}"/>
              </a:ext>
            </a:extLst>
          </p:cNvPr>
          <p:cNvSpPr/>
          <p:nvPr/>
        </p:nvSpPr>
        <p:spPr>
          <a:xfrm>
            <a:off x="9039351" y="497769"/>
            <a:ext cx="2532888" cy="369330"/>
          </a:xfrm>
          <a:prstGeom prst="borderCallout2">
            <a:avLst>
              <a:gd name="adj1" fmla="val 18750"/>
              <a:gd name="adj2" fmla="val -8333"/>
              <a:gd name="adj3" fmla="val 18750"/>
              <a:gd name="adj4" fmla="val -16667"/>
              <a:gd name="adj5" fmla="val 181273"/>
              <a:gd name="adj6" fmla="val -53687"/>
            </a:avLst>
          </a:prstGeom>
          <a:solidFill>
            <a:srgbClr val="FFFFFF"/>
          </a:solidFill>
          <a:ln w="127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Walbaum Display"/>
              </a:rPr>
              <a:t>Password conditions</a:t>
            </a:r>
          </a:p>
        </p:txBody>
      </p:sp>
    </p:spTree>
    <p:extLst>
      <p:ext uri="{BB962C8B-B14F-4D97-AF65-F5344CB8AC3E}">
        <p14:creationId xmlns:p14="http://schemas.microsoft.com/office/powerpoint/2010/main" val="148731174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15DA45-D89E-F187-2B85-AA5BC6A94294}"/>
              </a:ext>
            </a:extLst>
          </p:cNvPr>
          <p:cNvPicPr>
            <a:picLocks noChangeAspect="1"/>
          </p:cNvPicPr>
          <p:nvPr/>
        </p:nvPicPr>
        <p:blipFill>
          <a:blip r:embed="rId3"/>
          <a:stretch>
            <a:fillRect/>
          </a:stretch>
        </p:blipFill>
        <p:spPr>
          <a:xfrm>
            <a:off x="2317218" y="1511300"/>
            <a:ext cx="7557563" cy="4392052"/>
          </a:xfrm>
          <a:prstGeom prst="rect">
            <a:avLst/>
          </a:prstGeom>
        </p:spPr>
      </p:pic>
      <p:sp>
        <p:nvSpPr>
          <p:cNvPr id="5" name="Line Callout 2 4">
            <a:extLst>
              <a:ext uri="{FF2B5EF4-FFF2-40B4-BE49-F238E27FC236}">
                <a16:creationId xmlns:a16="http://schemas.microsoft.com/office/drawing/2014/main" id="{4E095603-CE3A-40B5-51DD-14011D6BB6A9}"/>
              </a:ext>
            </a:extLst>
          </p:cNvPr>
          <p:cNvSpPr/>
          <p:nvPr/>
        </p:nvSpPr>
        <p:spPr>
          <a:xfrm>
            <a:off x="8886951" y="648818"/>
            <a:ext cx="2532888" cy="369330"/>
          </a:xfrm>
          <a:prstGeom prst="borderCallout2">
            <a:avLst>
              <a:gd name="adj1" fmla="val 18750"/>
              <a:gd name="adj2" fmla="val -8333"/>
              <a:gd name="adj3" fmla="val 18750"/>
              <a:gd name="adj4" fmla="val -16667"/>
              <a:gd name="adj5" fmla="val 215660"/>
              <a:gd name="adj6" fmla="val -52684"/>
            </a:avLst>
          </a:prstGeom>
          <a:solidFill>
            <a:srgbClr val="FFFFFF"/>
          </a:solidFill>
          <a:ln w="127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Walbaum Display"/>
              </a:rPr>
              <a:t>Password conditions</a:t>
            </a:r>
          </a:p>
        </p:txBody>
      </p:sp>
    </p:spTree>
    <p:extLst>
      <p:ext uri="{BB962C8B-B14F-4D97-AF65-F5344CB8AC3E}">
        <p14:creationId xmlns:p14="http://schemas.microsoft.com/office/powerpoint/2010/main" val="127146081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763F66-51EE-4D7D-A1AA-EE2B3D36D4D6}"/>
              </a:ext>
            </a:extLst>
          </p:cNvPr>
          <p:cNvPicPr>
            <a:picLocks noChangeAspect="1"/>
          </p:cNvPicPr>
          <p:nvPr/>
        </p:nvPicPr>
        <p:blipFill>
          <a:blip r:embed="rId3"/>
          <a:stretch>
            <a:fillRect/>
          </a:stretch>
        </p:blipFill>
        <p:spPr>
          <a:xfrm>
            <a:off x="1696304" y="848245"/>
            <a:ext cx="8799391" cy="5161510"/>
          </a:xfrm>
          <a:prstGeom prst="rect">
            <a:avLst/>
          </a:prstGeom>
        </p:spPr>
      </p:pic>
    </p:spTree>
    <p:extLst>
      <p:ext uri="{BB962C8B-B14F-4D97-AF65-F5344CB8AC3E}">
        <p14:creationId xmlns:p14="http://schemas.microsoft.com/office/powerpoint/2010/main" val="208313765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כותרת 1"/>
          <p:cNvSpPr txBox="1">
            <a:spLocks noGrp="1"/>
          </p:cNvSpPr>
          <p:nvPr>
            <p:ph type="title"/>
          </p:nvPr>
        </p:nvSpPr>
        <p:spPr>
          <a:xfrm>
            <a:off x="3369822" y="2748551"/>
            <a:ext cx="5452355" cy="1360899"/>
          </a:xfrm>
          <a:prstGeom prst="rect">
            <a:avLst/>
          </a:prstGeom>
        </p:spPr>
        <p:txBody>
          <a:bodyPr/>
          <a:lstStyle/>
          <a:p>
            <a:r>
              <a:t>Thanks For Listening !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What We Built"/>
          <p:cNvSpPr txBox="1">
            <a:spLocks noGrp="1"/>
          </p:cNvSpPr>
          <p:nvPr>
            <p:ph type="title"/>
          </p:nvPr>
        </p:nvSpPr>
        <p:spPr>
          <a:xfrm>
            <a:off x="680901" y="314122"/>
            <a:ext cx="9906000" cy="1360899"/>
          </a:xfrm>
          <a:prstGeom prst="rect">
            <a:avLst/>
          </a:prstGeom>
        </p:spPr>
        <p:txBody>
          <a:bodyPr/>
          <a:lstStyle>
            <a:lvl1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100" b="1">
                <a:latin typeface="Times New Roman"/>
                <a:ea typeface="Times New Roman"/>
                <a:cs typeface="Times New Roman"/>
                <a:sym typeface="Times New Roman"/>
              </a:defRPr>
            </a:lvl1pPr>
          </a:lstStyle>
          <a:p>
            <a:r>
              <a:rPr lang="en-US" dirty="0">
                <a:latin typeface="Arial" panose="020B0604020202020204" pitchFamily="34" charset="0"/>
                <a:cs typeface="Arial" panose="020B0604020202020204" pitchFamily="34" charset="0"/>
              </a:rPr>
              <a:t>Final Product</a:t>
            </a:r>
            <a:endParaRPr dirty="0">
              <a:latin typeface="Arial" panose="020B0604020202020204" pitchFamily="34" charset="0"/>
              <a:cs typeface="Arial" panose="020B0604020202020204" pitchFamily="34" charset="0"/>
            </a:endParaRPr>
          </a:p>
        </p:txBody>
      </p:sp>
      <p:sp>
        <p:nvSpPr>
          <p:cNvPr id="135" name="We developed an app to manage a Smart Refrigerator shopping list.…"/>
          <p:cNvSpPr txBox="1">
            <a:spLocks noGrp="1"/>
          </p:cNvSpPr>
          <p:nvPr>
            <p:ph type="body" idx="1"/>
          </p:nvPr>
        </p:nvSpPr>
        <p:spPr>
          <a:xfrm>
            <a:off x="1012360" y="1659415"/>
            <a:ext cx="9243083" cy="4140419"/>
          </a:xfrm>
          <a:prstGeom prst="rect">
            <a:avLst/>
          </a:prstGeom>
        </p:spPr>
        <p:txBody>
          <a:bodyPr>
            <a:normAutofit fontScale="92500" lnSpcReduction="20000"/>
          </a:bodyPr>
          <a:lstStyle/>
          <a:p>
            <a:pPr marL="0" indent="0" defTabSz="12700">
              <a:lnSpc>
                <a:spcPct val="100000"/>
              </a:lnSpc>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1">
                <a:latin typeface="David"/>
                <a:ea typeface="David"/>
                <a:cs typeface="David"/>
                <a:sym typeface="David"/>
              </a:defRPr>
            </a:pPr>
            <a:endParaRPr dirty="0">
              <a:latin typeface="Arial" panose="020B0604020202020204" pitchFamily="34" charset="0"/>
              <a:cs typeface="Arial" panose="020B0604020202020204" pitchFamily="34" charset="0"/>
            </a:endParaRPr>
          </a:p>
          <a:p>
            <a:pPr marL="120315" indent="-120315" defTabSz="12700">
              <a:lnSpc>
                <a:spcPct val="100000"/>
              </a:lnSpc>
              <a:spcBef>
                <a:spcPts val="0"/>
              </a:spcBef>
              <a:buSzPct val="60000"/>
              <a:buFontTx/>
              <a:buBlip>
                <a:blip r:embed="rId3"/>
              </a:buBlip>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latin typeface="David"/>
                <a:ea typeface="David"/>
                <a:cs typeface="David"/>
                <a:sym typeface="David"/>
              </a:defRPr>
            </a:pPr>
            <a:r>
              <a:rPr dirty="0">
                <a:latin typeface="Arial" panose="020B0604020202020204" pitchFamily="34" charset="0"/>
                <a:cs typeface="Arial" panose="020B0604020202020204" pitchFamily="34" charset="0"/>
              </a:rPr>
              <a:t>We developed an app to manage a </a:t>
            </a:r>
            <a:r>
              <a:rPr b="1" dirty="0">
                <a:latin typeface="Arial" panose="020B0604020202020204" pitchFamily="34" charset="0"/>
                <a:cs typeface="Arial" panose="020B0604020202020204" pitchFamily="34" charset="0"/>
              </a:rPr>
              <a:t>Smart Refrigerator shopping list</a:t>
            </a:r>
            <a:r>
              <a:rPr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br>
              <a:rPr dirty="0">
                <a:latin typeface="Arial" panose="020B0604020202020204" pitchFamily="34" charset="0"/>
                <a:cs typeface="Arial" panose="020B0604020202020204" pitchFamily="34" charset="0"/>
              </a:rPr>
            </a:br>
            <a:endParaRPr dirty="0">
              <a:latin typeface="Arial" panose="020B0604020202020204" pitchFamily="34" charset="0"/>
              <a:cs typeface="Arial" panose="020B0604020202020204" pitchFamily="34" charset="0"/>
            </a:endParaRPr>
          </a:p>
          <a:p>
            <a:pPr marL="120315" indent="-120315" defTabSz="12700">
              <a:lnSpc>
                <a:spcPct val="100000"/>
              </a:lnSpc>
              <a:spcBef>
                <a:spcPts val="0"/>
              </a:spcBef>
              <a:buSzPct val="60000"/>
              <a:buFontTx/>
              <a:buBlip>
                <a:blip r:embed="rId3"/>
              </a:buBlip>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latin typeface="David"/>
                <a:ea typeface="David"/>
                <a:cs typeface="David"/>
                <a:sym typeface="David"/>
              </a:defRPr>
            </a:pPr>
            <a:r>
              <a:rPr dirty="0">
                <a:latin typeface="Arial" panose="020B0604020202020204" pitchFamily="34" charset="0"/>
                <a:cs typeface="Arial" panose="020B0604020202020204" pitchFamily="34" charset="0"/>
              </a:rPr>
              <a:t>The app allows:</a:t>
            </a:r>
          </a:p>
          <a:p>
            <a:pPr marL="800100" lvl="2" defTabSz="12700">
              <a:lnSpc>
                <a:spcPct val="160000"/>
              </a:lnSpc>
              <a:spcBef>
                <a:spcPts val="0"/>
              </a:spcBef>
              <a:buFont typeface="Wingdings"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latin typeface="David"/>
                <a:ea typeface="David"/>
                <a:cs typeface="David"/>
                <a:sym typeface="David"/>
              </a:defRPr>
            </a:pPr>
            <a:r>
              <a:rPr dirty="0">
                <a:latin typeface="Arial" panose="020B0604020202020204" pitchFamily="34" charset="0"/>
                <a:cs typeface="Arial" panose="020B0604020202020204" pitchFamily="34" charset="0"/>
              </a:rPr>
              <a:t>User login with username and password.</a:t>
            </a:r>
            <a:endParaRPr lang="en-US" dirty="0">
              <a:latin typeface="Arial" panose="020B0604020202020204" pitchFamily="34" charset="0"/>
              <a:cs typeface="Arial" panose="020B0604020202020204" pitchFamily="34" charset="0"/>
            </a:endParaRPr>
          </a:p>
          <a:p>
            <a:pPr marL="800100" lvl="2" defTabSz="12700">
              <a:lnSpc>
                <a:spcPct val="160000"/>
              </a:lnSpc>
              <a:spcBef>
                <a:spcPts val="0"/>
              </a:spcBef>
              <a:buFont typeface="Wingdings"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latin typeface="David"/>
                <a:ea typeface="David"/>
                <a:cs typeface="David"/>
                <a:sym typeface="David"/>
              </a:defRPr>
            </a:pPr>
            <a:r>
              <a:rPr dirty="0">
                <a:latin typeface="Arial" panose="020B0604020202020204" pitchFamily="34" charset="0"/>
                <a:cs typeface="Arial" panose="020B0604020202020204" pitchFamily="34" charset="0"/>
              </a:rPr>
              <a:t> Viewing the shopping list items</a:t>
            </a:r>
            <a:r>
              <a:rPr lang="en-US" dirty="0">
                <a:latin typeface="Arial" panose="020B0604020202020204" pitchFamily="34" charset="0"/>
                <a:cs typeface="Arial" panose="020B0604020202020204" pitchFamily="34" charset="0"/>
              </a:rPr>
              <a:t>.</a:t>
            </a:r>
          </a:p>
          <a:p>
            <a:pPr marL="800100" lvl="2" defTabSz="12700">
              <a:lnSpc>
                <a:spcPct val="160000"/>
              </a:lnSpc>
              <a:spcBef>
                <a:spcPts val="0"/>
              </a:spcBef>
              <a:buFont typeface="Wingdings"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latin typeface="David"/>
                <a:ea typeface="David"/>
                <a:cs typeface="David"/>
                <a:sym typeface="David"/>
              </a:defRPr>
            </a:pPr>
            <a:r>
              <a:rPr dirty="0">
                <a:latin typeface="Arial" panose="020B0604020202020204" pitchFamily="34" charset="0"/>
                <a:cs typeface="Arial" panose="020B0604020202020204" pitchFamily="34" charset="0"/>
              </a:rPr>
              <a:t>Refr</a:t>
            </a:r>
            <a:r>
              <a:rPr lang="en-US" dirty="0">
                <a:latin typeface="Arial" panose="020B0604020202020204" pitchFamily="34" charset="0"/>
                <a:cs typeface="Arial" panose="020B0604020202020204" pitchFamily="34" charset="0"/>
              </a:rPr>
              <a:t>e</a:t>
            </a:r>
            <a:r>
              <a:rPr dirty="0">
                <a:latin typeface="Arial" panose="020B0604020202020204" pitchFamily="34" charset="0"/>
                <a:cs typeface="Arial" panose="020B0604020202020204" pitchFamily="34" charset="0"/>
              </a:rPr>
              <a:t>shing the list</a:t>
            </a:r>
            <a:r>
              <a:rPr lang="en-US" dirty="0">
                <a:latin typeface="Arial" panose="020B0604020202020204" pitchFamily="34" charset="0"/>
                <a:cs typeface="Arial" panose="020B0604020202020204" pitchFamily="34" charset="0"/>
              </a:rPr>
              <a:t>.</a:t>
            </a:r>
          </a:p>
          <a:p>
            <a:pPr marL="800100" lvl="2" defTabSz="12700">
              <a:lnSpc>
                <a:spcPct val="160000"/>
              </a:lnSpc>
              <a:spcBef>
                <a:spcPts val="0"/>
              </a:spcBef>
              <a:buFont typeface="Wingdings"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latin typeface="David"/>
                <a:ea typeface="David"/>
                <a:cs typeface="David"/>
                <a:sym typeface="David"/>
              </a:defRPr>
            </a:pPr>
            <a:r>
              <a:rPr dirty="0">
                <a:latin typeface="Arial" panose="020B0604020202020204" pitchFamily="34" charset="0"/>
                <a:cs typeface="Arial" panose="020B0604020202020204" pitchFamily="34" charset="0"/>
              </a:rPr>
              <a:t>Deleting items both from the app and from the AWS database.</a:t>
            </a:r>
            <a:endParaRPr lang="en-US" dirty="0">
              <a:latin typeface="Arial" panose="020B0604020202020204" pitchFamily="34" charset="0"/>
              <a:cs typeface="Arial" panose="020B0604020202020204" pitchFamily="34" charset="0"/>
            </a:endParaRPr>
          </a:p>
          <a:p>
            <a:pPr marL="800100" lvl="2" defTabSz="12700">
              <a:lnSpc>
                <a:spcPct val="160000"/>
              </a:lnSpc>
              <a:spcBef>
                <a:spcPts val="0"/>
              </a:spcBef>
              <a:buFont typeface="Wingdings"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latin typeface="David"/>
                <a:ea typeface="David"/>
                <a:cs typeface="David"/>
                <a:sym typeface="David"/>
              </a:defRPr>
            </a:pPr>
            <a:r>
              <a:rPr dirty="0">
                <a:latin typeface="Arial" panose="020B0604020202020204" pitchFamily="34" charset="0"/>
                <a:cs typeface="Arial" panose="020B0604020202020204" pitchFamily="34" charset="0"/>
              </a:rPr>
              <a:t>Logging out securely.</a:t>
            </a:r>
            <a:br>
              <a:rPr lang="en-US" dirty="0">
                <a:latin typeface="Arial" panose="020B0604020202020204" pitchFamily="34" charset="0"/>
                <a:cs typeface="Arial" panose="020B0604020202020204" pitchFamily="34" charset="0"/>
              </a:rPr>
            </a:br>
            <a:br>
              <a:rPr dirty="0">
                <a:latin typeface="Arial" panose="020B0604020202020204" pitchFamily="34" charset="0"/>
                <a:cs typeface="Arial" panose="020B0604020202020204" pitchFamily="34" charset="0"/>
              </a:rPr>
            </a:br>
            <a:endParaRPr dirty="0">
              <a:latin typeface="Arial" panose="020B0604020202020204" pitchFamily="34" charset="0"/>
              <a:cs typeface="Arial" panose="020B0604020202020204" pitchFamily="34" charset="0"/>
            </a:endParaRPr>
          </a:p>
          <a:p>
            <a:pPr marL="120315" indent="-120315" defTabSz="12700">
              <a:lnSpc>
                <a:spcPct val="100000"/>
              </a:lnSpc>
              <a:spcBef>
                <a:spcPts val="0"/>
              </a:spcBef>
              <a:buSzPct val="60000"/>
              <a:buFontTx/>
              <a:buBlip>
                <a:blip r:embed="rId3"/>
              </a:buBlip>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latin typeface="David"/>
                <a:ea typeface="David"/>
                <a:cs typeface="David"/>
                <a:sym typeface="David"/>
              </a:defRPr>
            </a:pPr>
            <a:r>
              <a:rPr dirty="0">
                <a:latin typeface="Arial" panose="020B0604020202020204" pitchFamily="34" charset="0"/>
                <a:cs typeface="Arial" panose="020B0604020202020204" pitchFamily="34" charset="0"/>
              </a:rPr>
              <a:t>The app layout is adjusted for both English and Right-to-Left</a:t>
            </a:r>
            <a:r>
              <a:rPr lang="he-IL"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(e.g., Arabic/Hebrew)</a:t>
            </a:r>
            <a:r>
              <a:rPr lang="he-IL"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devices.</a:t>
            </a:r>
          </a:p>
        </p:txBody>
      </p:sp>
      <p:pic>
        <p:nvPicPr>
          <p:cNvPr id="136" name="pasted-movie.png" descr="pasted-movie.png"/>
          <p:cNvPicPr>
            <a:picLocks/>
          </p:cNvPicPr>
          <p:nvPr/>
        </p:nvPicPr>
        <p:blipFill>
          <a:blip r:embed="rId4"/>
          <a:stretch>
            <a:fillRect/>
          </a:stretch>
        </p:blipFill>
        <p:spPr>
          <a:xfrm>
            <a:off x="8418786" y="1453931"/>
            <a:ext cx="3405533" cy="440949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046"/>
          <p:cNvSpPr/>
          <p:nvPr/>
        </p:nvSpPr>
        <p:spPr>
          <a:xfrm>
            <a:off x="0" y="113700"/>
            <a:ext cx="12192000" cy="6858000"/>
          </a:xfrm>
          <a:prstGeom prst="rect">
            <a:avLst/>
          </a:prstGeom>
          <a:solidFill>
            <a:srgbClr val="000000"/>
          </a:solidFill>
          <a:ln w="12700">
            <a:miter lim="400000"/>
          </a:ln>
        </p:spPr>
        <p:txBody>
          <a:bodyPr lIns="45719" rIns="45719" anchor="ctr"/>
          <a:lstStyle/>
          <a:p>
            <a:pPr algn="ctr" rtl="0">
              <a:defRPr>
                <a:solidFill>
                  <a:srgbClr val="FFFFFF"/>
                </a:solidFill>
              </a:defRPr>
            </a:pPr>
            <a:endParaRPr/>
          </a:p>
        </p:txBody>
      </p:sp>
      <p:sp>
        <p:nvSpPr>
          <p:cNvPr id="143" name="Freeform: Shape 1048"/>
          <p:cNvSpPr/>
          <p:nvPr/>
        </p:nvSpPr>
        <p:spPr>
          <a:xfrm>
            <a:off x="3088972" y="113699"/>
            <a:ext cx="9103028" cy="6858001"/>
          </a:xfrm>
          <a:custGeom>
            <a:avLst/>
            <a:gdLst/>
            <a:ahLst/>
            <a:cxnLst>
              <a:cxn ang="0">
                <a:pos x="wd2" y="hd2"/>
              </a:cxn>
              <a:cxn ang="5400000">
                <a:pos x="wd2" y="hd2"/>
              </a:cxn>
              <a:cxn ang="10800000">
                <a:pos x="wd2" y="hd2"/>
              </a:cxn>
              <a:cxn ang="16200000">
                <a:pos x="wd2" y="hd2"/>
              </a:cxn>
            </a:cxnLst>
            <a:rect l="0" t="0" r="r" b="b"/>
            <a:pathLst>
              <a:path w="21600" h="21600" extrusionOk="0">
                <a:moveTo>
                  <a:pt x="14262" y="0"/>
                </a:moveTo>
                <a:lnTo>
                  <a:pt x="21600" y="0"/>
                </a:lnTo>
                <a:lnTo>
                  <a:pt x="21600" y="21600"/>
                </a:lnTo>
                <a:lnTo>
                  <a:pt x="0" y="21600"/>
                </a:lnTo>
                <a:lnTo>
                  <a:pt x="0" y="21600"/>
                </a:lnTo>
                <a:lnTo>
                  <a:pt x="14247" y="0"/>
                </a:lnTo>
                <a:lnTo>
                  <a:pt x="14262" y="0"/>
                </a:lnTo>
                <a:lnTo>
                  <a:pt x="14262" y="0"/>
                </a:lnTo>
                <a:close/>
              </a:path>
            </a:pathLst>
          </a:custGeom>
          <a:solidFill>
            <a:srgbClr val="181C30"/>
          </a:solidFill>
          <a:ln w="12700">
            <a:miter lim="400000"/>
          </a:ln>
        </p:spPr>
        <p:txBody>
          <a:bodyPr lIns="45719" rIns="45719" anchor="ctr"/>
          <a:lstStyle/>
          <a:p>
            <a:pPr algn="ctr" rtl="0">
              <a:defRPr>
                <a:solidFill>
                  <a:srgbClr val="FFFFFF"/>
                </a:solidFill>
              </a:defRPr>
            </a:pPr>
            <a:endParaRPr/>
          </a:p>
        </p:txBody>
      </p:sp>
      <p:sp>
        <p:nvSpPr>
          <p:cNvPr id="144" name="Freeform: Shape 1050"/>
          <p:cNvSpPr/>
          <p:nvPr/>
        </p:nvSpPr>
        <p:spPr>
          <a:xfrm rot="10800000">
            <a:off x="-2" y="-179930"/>
            <a:ext cx="6885325" cy="68580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8856" y="0"/>
                </a:lnTo>
                <a:lnTo>
                  <a:pt x="21600" y="0"/>
                </a:lnTo>
                <a:lnTo>
                  <a:pt x="21600" y="21600"/>
                </a:lnTo>
                <a:close/>
              </a:path>
            </a:pathLst>
          </a:custGeom>
          <a:solidFill>
            <a:srgbClr val="000000">
              <a:alpha val="60000"/>
            </a:srgbClr>
          </a:solidFill>
          <a:ln w="12700">
            <a:miter lim="400000"/>
          </a:ln>
        </p:spPr>
        <p:txBody>
          <a:bodyPr lIns="45719" rIns="45719" anchor="ctr"/>
          <a:lstStyle/>
          <a:p>
            <a:pPr algn="ctr" rtl="0">
              <a:defRPr>
                <a:solidFill>
                  <a:srgbClr val="FFFFFF"/>
                </a:solidFill>
              </a:defRPr>
            </a:pPr>
            <a:endParaRPr/>
          </a:p>
        </p:txBody>
      </p:sp>
      <p:sp>
        <p:nvSpPr>
          <p:cNvPr id="145" name="כותרת 1"/>
          <p:cNvSpPr txBox="1">
            <a:spLocks noGrp="1"/>
          </p:cNvSpPr>
          <p:nvPr>
            <p:ph type="title"/>
          </p:nvPr>
        </p:nvSpPr>
        <p:spPr>
          <a:xfrm>
            <a:off x="4368524" y="519402"/>
            <a:ext cx="4571375" cy="811240"/>
          </a:xfrm>
          <a:prstGeom prst="rect">
            <a:avLst/>
          </a:prstGeom>
        </p:spPr>
        <p:txBody>
          <a:bodyPr anchor="t">
            <a:normAutofit/>
          </a:bodyPr>
          <a:lstStyle>
            <a:lvl1pPr>
              <a:defRPr>
                <a:latin typeface="Arial"/>
                <a:ea typeface="Arial"/>
                <a:cs typeface="Arial"/>
                <a:sym typeface="Arial"/>
              </a:defRPr>
            </a:lvl1pPr>
          </a:lstStyle>
          <a:p>
            <a:r>
              <a:rPr dirty="0"/>
              <a:t>How it works</a:t>
            </a:r>
          </a:p>
        </p:txBody>
      </p:sp>
      <p:sp>
        <p:nvSpPr>
          <p:cNvPr id="146" name="Straight Connector 1052"/>
          <p:cNvSpPr/>
          <p:nvPr/>
        </p:nvSpPr>
        <p:spPr>
          <a:xfrm>
            <a:off x="1233836" y="6172200"/>
            <a:ext cx="9760639" cy="0"/>
          </a:xfrm>
          <a:prstGeom prst="line">
            <a:avLst/>
          </a:prstGeom>
          <a:ln w="12700">
            <a:solidFill>
              <a:srgbClr val="FFFFFF"/>
            </a:solidFill>
            <a:miter/>
          </a:ln>
        </p:spPr>
        <p:txBody>
          <a:bodyPr lIns="45719" rIns="45719"/>
          <a:lstStyle/>
          <a:p>
            <a:pPr>
              <a:defRPr>
                <a:solidFill>
                  <a:srgbClr val="FFFFFF"/>
                </a:solidFill>
              </a:defRPr>
            </a:pPr>
            <a:endParaRPr/>
          </a:p>
        </p:txBody>
      </p:sp>
      <p:grpSp>
        <p:nvGrpSpPr>
          <p:cNvPr id="149" name="מלבן: פינות מעוגלות 3"/>
          <p:cNvGrpSpPr/>
          <p:nvPr/>
        </p:nvGrpSpPr>
        <p:grpSpPr>
          <a:xfrm>
            <a:off x="3442663" y="1430163"/>
            <a:ext cx="4835578" cy="811240"/>
            <a:chOff x="0" y="0"/>
            <a:chExt cx="4835577" cy="811238"/>
          </a:xfrm>
        </p:grpSpPr>
        <p:sp>
          <p:nvSpPr>
            <p:cNvPr id="147" name="Rounded Rectangle"/>
            <p:cNvSpPr/>
            <p:nvPr/>
          </p:nvSpPr>
          <p:spPr>
            <a:xfrm>
              <a:off x="0" y="0"/>
              <a:ext cx="4835577" cy="811238"/>
            </a:xfrm>
            <a:prstGeom prst="roundRect">
              <a:avLst>
                <a:gd name="adj" fmla="val 16667"/>
              </a:avLst>
            </a:prstGeom>
            <a:solidFill>
              <a:srgbClr val="FFFFFF"/>
            </a:solidFill>
            <a:ln w="12700" cap="flat">
              <a:solidFill>
                <a:srgbClr val="0E3559"/>
              </a:solidFill>
              <a:prstDash val="solid"/>
              <a:miter lim="800000"/>
            </a:ln>
            <a:effectLst/>
          </p:spPr>
          <p:txBody>
            <a:bodyPr wrap="square" lIns="45719" tIns="45719" rIns="45719" bIns="45719" numCol="1" anchor="ctr">
              <a:noAutofit/>
            </a:bodyPr>
            <a:lstStyle/>
            <a:p>
              <a:pPr algn="ctr" rtl="0">
                <a:defRPr>
                  <a:solidFill>
                    <a:srgbClr val="FFFFFF"/>
                  </a:solidFill>
                </a:defRPr>
              </a:pPr>
              <a:endParaRPr>
                <a:latin typeface="Arial" panose="020B0604020202020204" pitchFamily="34" charset="0"/>
                <a:cs typeface="Arial" panose="020B0604020202020204" pitchFamily="34" charset="0"/>
              </a:endParaRPr>
            </a:p>
          </p:txBody>
        </p:sp>
        <p:sp>
          <p:nvSpPr>
            <p:cNvPr id="148" name="System automatically identify objects."/>
            <p:cNvSpPr txBox="1"/>
            <p:nvPr/>
          </p:nvSpPr>
          <p:spPr>
            <a:xfrm>
              <a:off x="91670" y="220955"/>
              <a:ext cx="4652236"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lvl="1" algn="ctr" rtl="0">
                <a:defRPr>
                  <a:latin typeface="Arial"/>
                  <a:ea typeface="Arial"/>
                  <a:cs typeface="Arial"/>
                  <a:sym typeface="Arial"/>
                </a:defRPr>
              </a:pPr>
              <a:r>
                <a:rPr dirty="0">
                  <a:latin typeface="Arial" panose="020B0604020202020204" pitchFamily="34" charset="0"/>
                  <a:cs typeface="Arial" panose="020B0604020202020204" pitchFamily="34" charset="0"/>
                </a:rPr>
                <a:t>System automatically identif</a:t>
              </a:r>
              <a:r>
                <a:rPr lang="en-US" dirty="0">
                  <a:latin typeface="Arial" panose="020B0604020202020204" pitchFamily="34" charset="0"/>
                  <a:cs typeface="Arial" panose="020B0604020202020204" pitchFamily="34" charset="0"/>
                </a:rPr>
                <a:t>ies</a:t>
              </a:r>
              <a:r>
                <a:rPr dirty="0">
                  <a:latin typeface="Arial" panose="020B0604020202020204" pitchFamily="34" charset="0"/>
                  <a:cs typeface="Arial" panose="020B0604020202020204" pitchFamily="34" charset="0"/>
                </a:rPr>
                <a:t> objects. </a:t>
              </a:r>
            </a:p>
          </p:txBody>
        </p:sp>
      </p:grpSp>
      <p:pic>
        <p:nvPicPr>
          <p:cNvPr id="150" name="Picture 2" descr="Picture 2"/>
          <p:cNvPicPr>
            <a:picLocks noChangeAspect="1"/>
          </p:cNvPicPr>
          <p:nvPr/>
        </p:nvPicPr>
        <p:blipFill>
          <a:blip r:embed="rId3"/>
          <a:srcRect l="1270" r="25729"/>
          <a:stretch>
            <a:fillRect/>
          </a:stretch>
        </p:blipFill>
        <p:spPr>
          <a:xfrm>
            <a:off x="-11024" y="120681"/>
            <a:ext cx="3593898" cy="27077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7337" y="21600"/>
                </a:lnTo>
                <a:lnTo>
                  <a:pt x="21600" y="0"/>
                </a:lnTo>
                <a:lnTo>
                  <a:pt x="0" y="0"/>
                </a:lnTo>
                <a:close/>
              </a:path>
            </a:pathLst>
          </a:custGeom>
          <a:ln w="12700">
            <a:miter lim="400000"/>
          </a:ln>
        </p:spPr>
      </p:pic>
      <p:grpSp>
        <p:nvGrpSpPr>
          <p:cNvPr id="153" name="מלבן: פינות מעוגלות 5"/>
          <p:cNvGrpSpPr/>
          <p:nvPr/>
        </p:nvGrpSpPr>
        <p:grpSpPr>
          <a:xfrm>
            <a:off x="3264647" y="2731460"/>
            <a:ext cx="5009323" cy="811240"/>
            <a:chOff x="-178016" y="0"/>
            <a:chExt cx="5009322" cy="811238"/>
          </a:xfrm>
        </p:grpSpPr>
        <p:sp>
          <p:nvSpPr>
            <p:cNvPr id="151" name="Rounded Rectangle"/>
            <p:cNvSpPr/>
            <p:nvPr/>
          </p:nvSpPr>
          <p:spPr>
            <a:xfrm>
              <a:off x="0" y="0"/>
              <a:ext cx="4831306" cy="811238"/>
            </a:xfrm>
            <a:prstGeom prst="roundRect">
              <a:avLst>
                <a:gd name="adj" fmla="val 16667"/>
              </a:avLst>
            </a:prstGeom>
            <a:solidFill>
              <a:srgbClr val="FFFFFF"/>
            </a:solidFill>
            <a:ln w="12700" cap="flat">
              <a:solidFill>
                <a:srgbClr val="0E3559"/>
              </a:solidFill>
              <a:prstDash val="solid"/>
              <a:miter lim="800000"/>
            </a:ln>
            <a:effectLst/>
          </p:spPr>
          <p:txBody>
            <a:bodyPr wrap="square" lIns="45719" tIns="45719" rIns="45719" bIns="45719" numCol="1" anchor="ctr">
              <a:noAutofit/>
            </a:bodyPr>
            <a:lstStyle/>
            <a:p>
              <a:pPr algn="ctr" rtl="0">
                <a:defRPr>
                  <a:solidFill>
                    <a:srgbClr val="FFFFFF"/>
                  </a:solidFill>
                </a:defRPr>
              </a:pPr>
              <a:endParaRPr/>
            </a:p>
          </p:txBody>
        </p:sp>
        <p:sp>
          <p:nvSpPr>
            <p:cNvPr id="152" name="Result will be shown on the touch screen."/>
            <p:cNvSpPr txBox="1"/>
            <p:nvPr/>
          </p:nvSpPr>
          <p:spPr>
            <a:xfrm>
              <a:off x="-178016" y="96938"/>
              <a:ext cx="4647963" cy="617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lvl="1" algn="ctr" rtl="0">
                <a:defRPr>
                  <a:latin typeface="Arial"/>
                  <a:ea typeface="Arial"/>
                  <a:cs typeface="Arial"/>
                  <a:sym typeface="Arial"/>
                </a:defRPr>
              </a:pPr>
              <a:r>
                <a:rPr dirty="0"/>
                <a:t>Result will be shown on the touch screen.</a:t>
              </a:r>
            </a:p>
          </p:txBody>
        </p:sp>
      </p:grpSp>
      <p:grpSp>
        <p:nvGrpSpPr>
          <p:cNvPr id="156" name="מלבן: פינות מעוגלות 6"/>
          <p:cNvGrpSpPr/>
          <p:nvPr/>
        </p:nvGrpSpPr>
        <p:grpSpPr>
          <a:xfrm>
            <a:off x="3180642" y="3991386"/>
            <a:ext cx="5093327" cy="811241"/>
            <a:chOff x="-262019" y="0"/>
            <a:chExt cx="5093325" cy="811240"/>
          </a:xfrm>
        </p:grpSpPr>
        <p:sp>
          <p:nvSpPr>
            <p:cNvPr id="154" name="Rounded Rectangle"/>
            <p:cNvSpPr/>
            <p:nvPr/>
          </p:nvSpPr>
          <p:spPr>
            <a:xfrm>
              <a:off x="0" y="0"/>
              <a:ext cx="4831306" cy="811240"/>
            </a:xfrm>
            <a:prstGeom prst="roundRect">
              <a:avLst>
                <a:gd name="adj" fmla="val 16667"/>
              </a:avLst>
            </a:prstGeom>
            <a:solidFill>
              <a:srgbClr val="FFFFFF"/>
            </a:solidFill>
            <a:ln w="12700" cap="flat">
              <a:solidFill>
                <a:srgbClr val="0E3559"/>
              </a:solidFill>
              <a:prstDash val="solid"/>
              <a:miter lim="800000"/>
            </a:ln>
            <a:effectLst/>
          </p:spPr>
          <p:txBody>
            <a:bodyPr wrap="square" lIns="45719" tIns="45719" rIns="45719" bIns="45719" numCol="1" anchor="ctr">
              <a:noAutofit/>
            </a:bodyPr>
            <a:lstStyle/>
            <a:p>
              <a:pPr algn="ctr" rtl="0">
                <a:defRPr>
                  <a:solidFill>
                    <a:srgbClr val="FFFFFF"/>
                  </a:solidFill>
                </a:defRPr>
              </a:pPr>
              <a:endParaRPr/>
            </a:p>
          </p:txBody>
        </p:sp>
        <p:sp>
          <p:nvSpPr>
            <p:cNvPr id="155" name="User’s confirmation &amp; inserting expiration date manually."/>
            <p:cNvSpPr txBox="1"/>
            <p:nvPr/>
          </p:nvSpPr>
          <p:spPr>
            <a:xfrm>
              <a:off x="-262019" y="94684"/>
              <a:ext cx="5093325"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lvl="1" algn="ctr" rtl="0">
                <a:defRPr>
                  <a:latin typeface="Arial"/>
                  <a:ea typeface="Arial"/>
                  <a:cs typeface="Arial"/>
                  <a:sym typeface="Arial"/>
                </a:defRPr>
              </a:pPr>
              <a:r>
                <a:rPr dirty="0"/>
                <a:t>User’s confirmation &amp; inserting expiration date manually. </a:t>
              </a:r>
            </a:p>
          </p:txBody>
        </p:sp>
      </p:grpSp>
      <p:grpSp>
        <p:nvGrpSpPr>
          <p:cNvPr id="159" name="מלבן: פינות מעוגלות 7"/>
          <p:cNvGrpSpPr/>
          <p:nvPr/>
        </p:nvGrpSpPr>
        <p:grpSpPr>
          <a:xfrm>
            <a:off x="3370074" y="5271847"/>
            <a:ext cx="4903896" cy="811240"/>
            <a:chOff x="-72589" y="0"/>
            <a:chExt cx="4903895" cy="811238"/>
          </a:xfrm>
        </p:grpSpPr>
        <p:sp>
          <p:nvSpPr>
            <p:cNvPr id="157" name="Rounded Rectangle"/>
            <p:cNvSpPr/>
            <p:nvPr/>
          </p:nvSpPr>
          <p:spPr>
            <a:xfrm>
              <a:off x="0" y="0"/>
              <a:ext cx="4831306" cy="811238"/>
            </a:xfrm>
            <a:prstGeom prst="roundRect">
              <a:avLst>
                <a:gd name="adj" fmla="val 16667"/>
              </a:avLst>
            </a:prstGeom>
            <a:solidFill>
              <a:srgbClr val="FFFFFF"/>
            </a:solidFill>
            <a:ln w="12700" cap="flat">
              <a:solidFill>
                <a:srgbClr val="0E3559"/>
              </a:solidFill>
              <a:prstDash val="solid"/>
              <a:miter lim="800000"/>
            </a:ln>
            <a:effectLst/>
          </p:spPr>
          <p:txBody>
            <a:bodyPr wrap="square" lIns="45719" tIns="45719" rIns="45719" bIns="45719" numCol="1" anchor="ctr">
              <a:noAutofit/>
            </a:bodyPr>
            <a:lstStyle/>
            <a:p>
              <a:pPr algn="ctr" rtl="0">
                <a:defRPr>
                  <a:solidFill>
                    <a:srgbClr val="FFFFFF"/>
                  </a:solidFill>
                </a:defRPr>
              </a:pPr>
              <a:endParaRPr/>
            </a:p>
          </p:txBody>
        </p:sp>
        <p:sp>
          <p:nvSpPr>
            <p:cNvPr id="158" name="Added to appropriate list."/>
            <p:cNvSpPr txBox="1"/>
            <p:nvPr/>
          </p:nvSpPr>
          <p:spPr>
            <a:xfrm>
              <a:off x="-72589" y="240505"/>
              <a:ext cx="464796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lvl="1" algn="ctr" rtl="0">
                <a:defRPr>
                  <a:latin typeface="Arial"/>
                  <a:ea typeface="Arial"/>
                  <a:cs typeface="Arial"/>
                  <a:sym typeface="Arial"/>
                </a:defRPr>
              </a:pPr>
              <a:r>
                <a:rPr dirty="0"/>
                <a:t>Added to appropriate list.</a:t>
              </a:r>
            </a:p>
          </p:txBody>
        </p:sp>
      </p:grpSp>
      <p:sp>
        <p:nvSpPr>
          <p:cNvPr id="160" name="חץ: למטה 17"/>
          <p:cNvSpPr/>
          <p:nvPr/>
        </p:nvSpPr>
        <p:spPr>
          <a:xfrm>
            <a:off x="5566483" y="2340924"/>
            <a:ext cx="291831" cy="341435"/>
          </a:xfrm>
          <a:custGeom>
            <a:avLst/>
            <a:gdLst/>
            <a:ahLst/>
            <a:cxnLst>
              <a:cxn ang="0">
                <a:pos x="wd2" y="hd2"/>
              </a:cxn>
              <a:cxn ang="5400000">
                <a:pos x="wd2" y="hd2"/>
              </a:cxn>
              <a:cxn ang="10800000">
                <a:pos x="wd2" y="hd2"/>
              </a:cxn>
              <a:cxn ang="16200000">
                <a:pos x="wd2" y="hd2"/>
              </a:cxn>
            </a:cxnLst>
            <a:rect l="0" t="0" r="r" b="b"/>
            <a:pathLst>
              <a:path w="21600" h="21600" extrusionOk="0">
                <a:moveTo>
                  <a:pt x="0" y="12369"/>
                </a:moveTo>
                <a:lnTo>
                  <a:pt x="8280" y="12369"/>
                </a:lnTo>
                <a:lnTo>
                  <a:pt x="8280" y="0"/>
                </a:lnTo>
                <a:lnTo>
                  <a:pt x="13320" y="0"/>
                </a:lnTo>
                <a:lnTo>
                  <a:pt x="13320" y="12369"/>
                </a:lnTo>
                <a:lnTo>
                  <a:pt x="21600" y="12369"/>
                </a:lnTo>
                <a:lnTo>
                  <a:pt x="10800" y="21600"/>
                </a:lnTo>
                <a:close/>
              </a:path>
            </a:pathLst>
          </a:custGeom>
          <a:solidFill>
            <a:srgbClr val="FFCC60"/>
          </a:solidFill>
          <a:ln w="12700">
            <a:solidFill>
              <a:srgbClr val="0E3559"/>
            </a:solidFill>
            <a:miter/>
          </a:ln>
        </p:spPr>
        <p:txBody>
          <a:bodyPr lIns="45719" rIns="45719" anchor="ctr"/>
          <a:lstStyle/>
          <a:p>
            <a:pPr algn="ctr" rtl="0">
              <a:defRPr>
                <a:solidFill>
                  <a:srgbClr val="FFFFFF"/>
                </a:solidFill>
              </a:defRPr>
            </a:pPr>
            <a:endParaRPr/>
          </a:p>
        </p:txBody>
      </p:sp>
      <p:sp>
        <p:nvSpPr>
          <p:cNvPr id="161" name="חץ: למטה 18"/>
          <p:cNvSpPr/>
          <p:nvPr/>
        </p:nvSpPr>
        <p:spPr>
          <a:xfrm>
            <a:off x="5566483" y="3600946"/>
            <a:ext cx="291831" cy="341435"/>
          </a:xfrm>
          <a:custGeom>
            <a:avLst/>
            <a:gdLst/>
            <a:ahLst/>
            <a:cxnLst>
              <a:cxn ang="0">
                <a:pos x="wd2" y="hd2"/>
              </a:cxn>
              <a:cxn ang="5400000">
                <a:pos x="wd2" y="hd2"/>
              </a:cxn>
              <a:cxn ang="10800000">
                <a:pos x="wd2" y="hd2"/>
              </a:cxn>
              <a:cxn ang="16200000">
                <a:pos x="wd2" y="hd2"/>
              </a:cxn>
            </a:cxnLst>
            <a:rect l="0" t="0" r="r" b="b"/>
            <a:pathLst>
              <a:path w="21600" h="21600" extrusionOk="0">
                <a:moveTo>
                  <a:pt x="0" y="12369"/>
                </a:moveTo>
                <a:lnTo>
                  <a:pt x="8280" y="12369"/>
                </a:lnTo>
                <a:lnTo>
                  <a:pt x="8280" y="0"/>
                </a:lnTo>
                <a:lnTo>
                  <a:pt x="13320" y="0"/>
                </a:lnTo>
                <a:lnTo>
                  <a:pt x="13320" y="12369"/>
                </a:lnTo>
                <a:lnTo>
                  <a:pt x="21600" y="12369"/>
                </a:lnTo>
                <a:lnTo>
                  <a:pt x="10800" y="21600"/>
                </a:lnTo>
                <a:close/>
              </a:path>
            </a:pathLst>
          </a:custGeom>
          <a:solidFill>
            <a:srgbClr val="FFCC60"/>
          </a:solidFill>
          <a:ln w="12700">
            <a:solidFill>
              <a:srgbClr val="0E3559"/>
            </a:solidFill>
            <a:miter/>
          </a:ln>
        </p:spPr>
        <p:txBody>
          <a:bodyPr lIns="45719" rIns="45719" anchor="ctr"/>
          <a:lstStyle/>
          <a:p>
            <a:pPr algn="ctr" rtl="0">
              <a:defRPr>
                <a:solidFill>
                  <a:srgbClr val="FFFFFF"/>
                </a:solidFill>
              </a:defRPr>
            </a:pPr>
            <a:endParaRPr/>
          </a:p>
        </p:txBody>
      </p:sp>
      <p:sp>
        <p:nvSpPr>
          <p:cNvPr id="162" name="חץ: למטה 19"/>
          <p:cNvSpPr/>
          <p:nvPr/>
        </p:nvSpPr>
        <p:spPr>
          <a:xfrm>
            <a:off x="5559016" y="4877030"/>
            <a:ext cx="291831" cy="341435"/>
          </a:xfrm>
          <a:custGeom>
            <a:avLst/>
            <a:gdLst/>
            <a:ahLst/>
            <a:cxnLst>
              <a:cxn ang="0">
                <a:pos x="wd2" y="hd2"/>
              </a:cxn>
              <a:cxn ang="5400000">
                <a:pos x="wd2" y="hd2"/>
              </a:cxn>
              <a:cxn ang="10800000">
                <a:pos x="wd2" y="hd2"/>
              </a:cxn>
              <a:cxn ang="16200000">
                <a:pos x="wd2" y="hd2"/>
              </a:cxn>
            </a:cxnLst>
            <a:rect l="0" t="0" r="r" b="b"/>
            <a:pathLst>
              <a:path w="21600" h="21600" extrusionOk="0">
                <a:moveTo>
                  <a:pt x="0" y="12369"/>
                </a:moveTo>
                <a:lnTo>
                  <a:pt x="8280" y="12369"/>
                </a:lnTo>
                <a:lnTo>
                  <a:pt x="8280" y="0"/>
                </a:lnTo>
                <a:lnTo>
                  <a:pt x="13320" y="0"/>
                </a:lnTo>
                <a:lnTo>
                  <a:pt x="13320" y="12369"/>
                </a:lnTo>
                <a:lnTo>
                  <a:pt x="21600" y="12369"/>
                </a:lnTo>
                <a:lnTo>
                  <a:pt x="10800" y="21600"/>
                </a:lnTo>
                <a:close/>
              </a:path>
            </a:pathLst>
          </a:custGeom>
          <a:solidFill>
            <a:srgbClr val="FFCC60"/>
          </a:solidFill>
          <a:ln w="12700">
            <a:solidFill>
              <a:srgbClr val="0E3559"/>
            </a:solidFill>
            <a:miter/>
          </a:ln>
        </p:spPr>
        <p:txBody>
          <a:bodyPr lIns="45719" rIns="45719" anchor="ctr"/>
          <a:lstStyle/>
          <a:p>
            <a:pPr algn="ctr" rtl="0">
              <a:defRPr>
                <a:solidFill>
                  <a:srgbClr val="FFFFFF"/>
                </a:solidFill>
              </a:defRPr>
            </a:pPr>
            <a:endParaRPr/>
          </a:p>
        </p:txBody>
      </p:sp>
      <p:sp>
        <p:nvSpPr>
          <p:cNvPr id="2" name="Oval Callout 1">
            <a:extLst>
              <a:ext uri="{FF2B5EF4-FFF2-40B4-BE49-F238E27FC236}">
                <a16:creationId xmlns:a16="http://schemas.microsoft.com/office/drawing/2014/main" id="{8BDA5935-0D96-400E-E2E0-D3A67FEE21DA}"/>
              </a:ext>
            </a:extLst>
          </p:cNvPr>
          <p:cNvSpPr/>
          <p:nvPr/>
        </p:nvSpPr>
        <p:spPr>
          <a:xfrm>
            <a:off x="9326880" y="1452272"/>
            <a:ext cx="2549810" cy="908861"/>
          </a:xfrm>
          <a:prstGeom prst="wedgeEllipseCallout">
            <a:avLst>
              <a:gd name="adj1" fmla="val 60679"/>
              <a:gd name="adj2" fmla="val 87014"/>
            </a:avLst>
          </a:prstGeom>
          <a:solidFill>
            <a:srgbClr val="FFFFFF"/>
          </a:solidFill>
          <a:ln w="44450" cap="flat">
            <a:solidFill>
              <a:schemeClr val="accent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effectLst/>
                <a:uFillTx/>
                <a:latin typeface="Arial" panose="020B0604020202020204" pitchFamily="34" charset="0"/>
                <a:cs typeface="Arial" panose="020B0604020202020204" pitchFamily="34" charset="0"/>
                <a:sym typeface="Walbaum Display"/>
              </a:rPr>
              <a:t>Reminder</a:t>
            </a:r>
            <a:br>
              <a:rPr kumimoji="0" lang="en-US" sz="1800" b="0" i="0" u="none" strike="noStrike" cap="none" spc="0" normalizeH="0" baseline="0" dirty="0">
                <a:ln>
                  <a:noFill/>
                </a:ln>
                <a:effectLst/>
                <a:uFillTx/>
                <a:latin typeface="Arial" panose="020B0604020202020204" pitchFamily="34" charset="0"/>
                <a:cs typeface="Arial" panose="020B0604020202020204" pitchFamily="34" charset="0"/>
                <a:sym typeface="Walbaum Display"/>
              </a:rPr>
            </a:br>
            <a:r>
              <a:rPr kumimoji="0" lang="en-US" sz="1800" b="0" i="0" u="none" strike="noStrike" cap="none" spc="0" normalizeH="0" baseline="0" dirty="0">
                <a:ln>
                  <a:noFill/>
                </a:ln>
                <a:effectLst/>
                <a:uFillTx/>
                <a:latin typeface="Arial" panose="020B0604020202020204" pitchFamily="34" charset="0"/>
                <a:cs typeface="Arial" panose="020B0604020202020204" pitchFamily="34" charset="0"/>
                <a:sym typeface="Walbaum Display"/>
              </a:rPr>
              <a:t>Part A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90694-0848-0177-D322-B34F37CDB74F}"/>
            </a:ext>
          </a:extLst>
        </p:cNvPr>
        <p:cNvGrpSpPr/>
        <p:nvPr/>
      </p:nvGrpSpPr>
      <p:grpSpPr>
        <a:xfrm>
          <a:off x="0" y="0"/>
          <a:ext cx="0" cy="0"/>
          <a:chOff x="0" y="0"/>
          <a:chExt cx="0" cy="0"/>
        </a:xfrm>
      </p:grpSpPr>
      <p:sp>
        <p:nvSpPr>
          <p:cNvPr id="142" name="Rectangle 1046">
            <a:extLst>
              <a:ext uri="{FF2B5EF4-FFF2-40B4-BE49-F238E27FC236}">
                <a16:creationId xmlns:a16="http://schemas.microsoft.com/office/drawing/2014/main" id="{DAB01271-9440-7673-9948-AE580E2F505E}"/>
              </a:ext>
            </a:extLst>
          </p:cNvPr>
          <p:cNvSpPr/>
          <p:nvPr/>
        </p:nvSpPr>
        <p:spPr>
          <a:xfrm>
            <a:off x="-101600" y="-240795"/>
            <a:ext cx="12311755" cy="7404610"/>
          </a:xfrm>
          <a:prstGeom prst="rect">
            <a:avLst/>
          </a:prstGeom>
          <a:solidFill>
            <a:srgbClr val="000000"/>
          </a:solidFill>
          <a:ln w="12700">
            <a:miter lim="400000"/>
          </a:ln>
        </p:spPr>
        <p:txBody>
          <a:bodyPr lIns="45719" rIns="45719" anchor="ctr"/>
          <a:lstStyle/>
          <a:p>
            <a:pPr marL="0" marR="0" indent="0" algn="ctr" defTabSz="914400" rtl="0" fontAlgn="auto" latinLnBrk="0" hangingPunct="0">
              <a:lnSpc>
                <a:spcPct val="100000"/>
              </a:lnSpc>
              <a:spcBef>
                <a:spcPts val="0"/>
              </a:spcBef>
              <a:spcAft>
                <a:spcPts val="0"/>
              </a:spcAft>
              <a:buClrTx/>
              <a:buSzTx/>
              <a:buFontTx/>
              <a:buNone/>
              <a:tabLst/>
              <a:defRPr>
                <a:solidFill>
                  <a:srgbClr val="FFFFFF"/>
                </a:solidFill>
              </a:defRPr>
            </a:pPr>
            <a:endParaRPr/>
          </a:p>
        </p:txBody>
      </p:sp>
      <p:sp>
        <p:nvSpPr>
          <p:cNvPr id="143" name="Freeform: Shape 1048">
            <a:extLst>
              <a:ext uri="{FF2B5EF4-FFF2-40B4-BE49-F238E27FC236}">
                <a16:creationId xmlns:a16="http://schemas.microsoft.com/office/drawing/2014/main" id="{60E48A16-19BB-2680-3FFB-EE9BDD1B5E15}"/>
              </a:ext>
            </a:extLst>
          </p:cNvPr>
          <p:cNvSpPr/>
          <p:nvPr/>
        </p:nvSpPr>
        <p:spPr>
          <a:xfrm>
            <a:off x="9848192" y="1"/>
            <a:ext cx="2343807" cy="6971700"/>
          </a:xfrm>
          <a:custGeom>
            <a:avLst/>
            <a:gdLst/>
            <a:ahLst/>
            <a:cxnLst>
              <a:cxn ang="0">
                <a:pos x="wd2" y="hd2"/>
              </a:cxn>
              <a:cxn ang="5400000">
                <a:pos x="wd2" y="hd2"/>
              </a:cxn>
              <a:cxn ang="10800000">
                <a:pos x="wd2" y="hd2"/>
              </a:cxn>
              <a:cxn ang="16200000">
                <a:pos x="wd2" y="hd2"/>
              </a:cxn>
            </a:cxnLst>
            <a:rect l="0" t="0" r="r" b="b"/>
            <a:pathLst>
              <a:path w="21600" h="21600" extrusionOk="0">
                <a:moveTo>
                  <a:pt x="14262" y="0"/>
                </a:moveTo>
                <a:lnTo>
                  <a:pt x="21600" y="0"/>
                </a:lnTo>
                <a:lnTo>
                  <a:pt x="21600" y="21600"/>
                </a:lnTo>
                <a:lnTo>
                  <a:pt x="0" y="21600"/>
                </a:lnTo>
                <a:lnTo>
                  <a:pt x="0" y="21600"/>
                </a:lnTo>
                <a:lnTo>
                  <a:pt x="14247" y="0"/>
                </a:lnTo>
                <a:lnTo>
                  <a:pt x="14262" y="0"/>
                </a:lnTo>
                <a:lnTo>
                  <a:pt x="14262" y="0"/>
                </a:lnTo>
                <a:close/>
              </a:path>
            </a:pathLst>
          </a:custGeom>
          <a:solidFill>
            <a:srgbClr val="181C30"/>
          </a:solidFill>
          <a:ln w="12700">
            <a:miter lim="400000"/>
          </a:ln>
        </p:spPr>
        <p:txBody>
          <a:bodyPr lIns="45719" rIns="45719" anchor="ctr"/>
          <a:lstStyle/>
          <a:p>
            <a:pPr marL="0" marR="0" indent="0" algn="ctr" defTabSz="914400" rtl="0" fontAlgn="auto" latinLnBrk="0" hangingPunct="0">
              <a:lnSpc>
                <a:spcPct val="100000"/>
              </a:lnSpc>
              <a:spcBef>
                <a:spcPts val="0"/>
              </a:spcBef>
              <a:spcAft>
                <a:spcPts val="0"/>
              </a:spcAft>
              <a:buClrTx/>
              <a:buSzTx/>
              <a:buFontTx/>
              <a:buNone/>
              <a:tabLst/>
              <a:defRPr>
                <a:solidFill>
                  <a:srgbClr val="FFFFFF"/>
                </a:solidFill>
              </a:defRPr>
            </a:pPr>
            <a:endParaRPr/>
          </a:p>
        </p:txBody>
      </p:sp>
      <p:sp>
        <p:nvSpPr>
          <p:cNvPr id="145" name="כותרת 1">
            <a:extLst>
              <a:ext uri="{FF2B5EF4-FFF2-40B4-BE49-F238E27FC236}">
                <a16:creationId xmlns:a16="http://schemas.microsoft.com/office/drawing/2014/main" id="{61E5570B-A403-BCD9-1701-C5F5958ACC0F}"/>
              </a:ext>
            </a:extLst>
          </p:cNvPr>
          <p:cNvSpPr txBox="1">
            <a:spLocks noGrp="1"/>
          </p:cNvSpPr>
          <p:nvPr>
            <p:ph type="title"/>
          </p:nvPr>
        </p:nvSpPr>
        <p:spPr>
          <a:xfrm>
            <a:off x="3563444" y="230802"/>
            <a:ext cx="4571375" cy="811240"/>
          </a:xfrm>
          <a:prstGeom prst="rect">
            <a:avLst/>
          </a:prstGeom>
        </p:spPr>
        <p:txBody>
          <a:bodyPr anchor="t">
            <a:normAutofit fontScale="90000"/>
          </a:bodyPr>
          <a:lstStyle>
            <a:lvl1pPr>
              <a:defRPr>
                <a:latin typeface="Arial"/>
                <a:ea typeface="Arial"/>
                <a:cs typeface="Arial"/>
                <a:sym typeface="Arial"/>
              </a:defRPr>
            </a:lvl1pPr>
          </a:lstStyle>
          <a:p>
            <a:r>
              <a:rPr dirty="0"/>
              <a:t>How it works</a:t>
            </a:r>
            <a:r>
              <a:rPr lang="en-US" dirty="0"/>
              <a:t> – Part B </a:t>
            </a:r>
            <a:endParaRPr dirty="0"/>
          </a:p>
        </p:txBody>
      </p:sp>
      <p:sp>
        <p:nvSpPr>
          <p:cNvPr id="146" name="Straight Connector 1052">
            <a:extLst>
              <a:ext uri="{FF2B5EF4-FFF2-40B4-BE49-F238E27FC236}">
                <a16:creationId xmlns:a16="http://schemas.microsoft.com/office/drawing/2014/main" id="{7A4234A3-3820-377C-8977-34F45327920D}"/>
              </a:ext>
            </a:extLst>
          </p:cNvPr>
          <p:cNvSpPr/>
          <p:nvPr/>
        </p:nvSpPr>
        <p:spPr>
          <a:xfrm>
            <a:off x="1233836" y="6172200"/>
            <a:ext cx="9760639" cy="0"/>
          </a:xfrm>
          <a:prstGeom prst="line">
            <a:avLst/>
          </a:prstGeom>
          <a:ln w="12700">
            <a:solidFill>
              <a:srgbClr val="FFFFFF"/>
            </a:solidFill>
            <a:miter/>
          </a:ln>
        </p:spPr>
        <p:txBody>
          <a:bodyPr lIns="45719" rIns="45719"/>
          <a:lstStyle/>
          <a:p>
            <a:pPr marL="0" marR="0" indent="0" algn="l" defTabSz="914400" rtl="0" fontAlgn="auto" latinLnBrk="0" hangingPunct="0">
              <a:lnSpc>
                <a:spcPct val="100000"/>
              </a:lnSpc>
              <a:spcBef>
                <a:spcPts val="0"/>
              </a:spcBef>
              <a:spcAft>
                <a:spcPts val="0"/>
              </a:spcAft>
              <a:buClrTx/>
              <a:buSzTx/>
              <a:buFontTx/>
              <a:buNone/>
              <a:tabLst/>
              <a:defRPr>
                <a:solidFill>
                  <a:srgbClr val="FFFFFF"/>
                </a:solidFill>
              </a:defRPr>
            </a:pPr>
            <a:endParaRPr/>
          </a:p>
        </p:txBody>
      </p:sp>
      <p:grpSp>
        <p:nvGrpSpPr>
          <p:cNvPr id="149" name="מלבן: פינות מעוגלות 3">
            <a:extLst>
              <a:ext uri="{FF2B5EF4-FFF2-40B4-BE49-F238E27FC236}">
                <a16:creationId xmlns:a16="http://schemas.microsoft.com/office/drawing/2014/main" id="{8AFC0EC7-5436-6865-D2D3-BF21DCC3334C}"/>
              </a:ext>
            </a:extLst>
          </p:cNvPr>
          <p:cNvGrpSpPr/>
          <p:nvPr/>
        </p:nvGrpSpPr>
        <p:grpSpPr>
          <a:xfrm>
            <a:off x="4278960" y="1497228"/>
            <a:ext cx="3413136" cy="662985"/>
            <a:chOff x="0" y="0"/>
            <a:chExt cx="4835577" cy="811238"/>
          </a:xfrm>
        </p:grpSpPr>
        <p:sp>
          <p:nvSpPr>
            <p:cNvPr id="147" name="Rounded Rectangle">
              <a:extLst>
                <a:ext uri="{FF2B5EF4-FFF2-40B4-BE49-F238E27FC236}">
                  <a16:creationId xmlns:a16="http://schemas.microsoft.com/office/drawing/2014/main" id="{294661AE-0FE6-070D-240F-69A3759B177D}"/>
                </a:ext>
              </a:extLst>
            </p:cNvPr>
            <p:cNvSpPr/>
            <p:nvPr/>
          </p:nvSpPr>
          <p:spPr>
            <a:xfrm>
              <a:off x="0" y="0"/>
              <a:ext cx="4835577" cy="811238"/>
            </a:xfrm>
            <a:prstGeom prst="roundRect">
              <a:avLst>
                <a:gd name="adj" fmla="val 16667"/>
              </a:avLst>
            </a:prstGeom>
            <a:solidFill>
              <a:srgbClr val="FFFFFF"/>
            </a:solidFill>
            <a:ln w="12700" cap="flat">
              <a:solidFill>
                <a:srgbClr val="0E3559"/>
              </a:solidFill>
              <a:prstDash val="solid"/>
              <a:miter lim="800000"/>
            </a:ln>
            <a:effectLst/>
          </p:spPr>
          <p:txBody>
            <a:bodyPr wrap="square" lIns="45719" tIns="45719" rIns="45719" bIns="45719" numCol="1" anchor="ctr">
              <a:noAutofit/>
            </a:bodyPr>
            <a:lstStyle/>
            <a:p>
              <a:pPr algn="ctr" rtl="0">
                <a:defRPr>
                  <a:solidFill>
                    <a:srgbClr val="FFFFFF"/>
                  </a:solidFill>
                </a:defRPr>
              </a:pPr>
              <a:endParaRPr/>
            </a:p>
          </p:txBody>
        </p:sp>
        <p:sp>
          <p:nvSpPr>
            <p:cNvPr id="148" name="System automatically identify objects.">
              <a:extLst>
                <a:ext uri="{FF2B5EF4-FFF2-40B4-BE49-F238E27FC236}">
                  <a16:creationId xmlns:a16="http://schemas.microsoft.com/office/drawing/2014/main" id="{9AA949E7-CD08-C31B-7587-3DF6D3FAB971}"/>
                </a:ext>
              </a:extLst>
            </p:cNvPr>
            <p:cNvSpPr txBox="1"/>
            <p:nvPr/>
          </p:nvSpPr>
          <p:spPr>
            <a:xfrm>
              <a:off x="611501" y="179660"/>
              <a:ext cx="3053593" cy="4519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lvl="1" algn="ctr" rtl="0">
                <a:defRPr>
                  <a:latin typeface="Arial"/>
                  <a:ea typeface="Arial"/>
                  <a:cs typeface="Arial"/>
                  <a:sym typeface="Arial"/>
                </a:defRPr>
              </a:pPr>
              <a:endParaRPr dirty="0"/>
            </a:p>
          </p:txBody>
        </p:sp>
      </p:grpSp>
      <p:grpSp>
        <p:nvGrpSpPr>
          <p:cNvPr id="153" name="מלבן: פינות מעוגלות 5">
            <a:extLst>
              <a:ext uri="{FF2B5EF4-FFF2-40B4-BE49-F238E27FC236}">
                <a16:creationId xmlns:a16="http://schemas.microsoft.com/office/drawing/2014/main" id="{6C8F1332-553C-5139-795C-8EE667C39CB0}"/>
              </a:ext>
            </a:extLst>
          </p:cNvPr>
          <p:cNvGrpSpPr/>
          <p:nvPr/>
        </p:nvGrpSpPr>
        <p:grpSpPr>
          <a:xfrm>
            <a:off x="4172370" y="1658597"/>
            <a:ext cx="3516713" cy="1802913"/>
            <a:chOff x="-151014" y="-1394832"/>
            <a:chExt cx="4982320" cy="2206070"/>
          </a:xfrm>
        </p:grpSpPr>
        <p:sp>
          <p:nvSpPr>
            <p:cNvPr id="151" name="Rounded Rectangle">
              <a:extLst>
                <a:ext uri="{FF2B5EF4-FFF2-40B4-BE49-F238E27FC236}">
                  <a16:creationId xmlns:a16="http://schemas.microsoft.com/office/drawing/2014/main" id="{01849A25-60CE-BD20-E4E3-73CADF540BB0}"/>
                </a:ext>
              </a:extLst>
            </p:cNvPr>
            <p:cNvSpPr/>
            <p:nvPr/>
          </p:nvSpPr>
          <p:spPr>
            <a:xfrm>
              <a:off x="0" y="0"/>
              <a:ext cx="4831306" cy="811238"/>
            </a:xfrm>
            <a:prstGeom prst="roundRect">
              <a:avLst>
                <a:gd name="adj" fmla="val 16667"/>
              </a:avLst>
            </a:prstGeom>
            <a:solidFill>
              <a:srgbClr val="FFFFFF"/>
            </a:solidFill>
            <a:ln w="12700" cap="flat">
              <a:solidFill>
                <a:srgbClr val="0E3559"/>
              </a:solidFill>
              <a:prstDash val="solid"/>
              <a:miter lim="800000"/>
            </a:ln>
            <a:effectLst/>
          </p:spPr>
          <p:txBody>
            <a:bodyPr wrap="square" lIns="45719" tIns="45719" rIns="45719" bIns="45719" numCol="1" anchor="ctr">
              <a:noAutofit/>
            </a:bodyPr>
            <a:lstStyle/>
            <a:p>
              <a:pPr algn="ctr" rtl="0">
                <a:defRPr>
                  <a:solidFill>
                    <a:srgbClr val="FFFFFF"/>
                  </a:solidFill>
                </a:defRPr>
              </a:pPr>
              <a:endParaRPr dirty="0"/>
            </a:p>
          </p:txBody>
        </p:sp>
        <p:sp>
          <p:nvSpPr>
            <p:cNvPr id="152" name="Result will be shown on the touch screen.">
              <a:extLst>
                <a:ext uri="{FF2B5EF4-FFF2-40B4-BE49-F238E27FC236}">
                  <a16:creationId xmlns:a16="http://schemas.microsoft.com/office/drawing/2014/main" id="{56B13DB7-C061-4E5E-19BA-1DF57ED44A25}"/>
                </a:ext>
              </a:extLst>
            </p:cNvPr>
            <p:cNvSpPr txBox="1"/>
            <p:nvPr/>
          </p:nvSpPr>
          <p:spPr>
            <a:xfrm>
              <a:off x="-151014" y="-1394832"/>
              <a:ext cx="4647963" cy="4519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lvl="1" algn="ctr" rtl="0">
                <a:defRPr>
                  <a:latin typeface="Arial"/>
                  <a:ea typeface="Arial"/>
                  <a:cs typeface="Arial"/>
                  <a:sym typeface="Arial"/>
                </a:defRPr>
              </a:pPr>
              <a:r>
                <a:rPr lang="en-US" dirty="0"/>
                <a:t>Create an account</a:t>
              </a:r>
              <a:endParaRPr dirty="0"/>
            </a:p>
          </p:txBody>
        </p:sp>
      </p:grpSp>
      <p:grpSp>
        <p:nvGrpSpPr>
          <p:cNvPr id="156" name="מלבן: פינות מעוגלות 6">
            <a:extLst>
              <a:ext uri="{FF2B5EF4-FFF2-40B4-BE49-F238E27FC236}">
                <a16:creationId xmlns:a16="http://schemas.microsoft.com/office/drawing/2014/main" id="{CED14CD5-B526-FCCF-B204-EF4AC295BB6A}"/>
              </a:ext>
            </a:extLst>
          </p:cNvPr>
          <p:cNvGrpSpPr/>
          <p:nvPr/>
        </p:nvGrpSpPr>
        <p:grpSpPr>
          <a:xfrm>
            <a:off x="4070436" y="4058452"/>
            <a:ext cx="3600490" cy="662986"/>
            <a:chOff x="-269705" y="0"/>
            <a:chExt cx="5101011" cy="811240"/>
          </a:xfrm>
        </p:grpSpPr>
        <p:sp>
          <p:nvSpPr>
            <p:cNvPr id="154" name="Rounded Rectangle">
              <a:extLst>
                <a:ext uri="{FF2B5EF4-FFF2-40B4-BE49-F238E27FC236}">
                  <a16:creationId xmlns:a16="http://schemas.microsoft.com/office/drawing/2014/main" id="{7E6A344D-7FC0-58EA-6EC3-31457A163F51}"/>
                </a:ext>
              </a:extLst>
            </p:cNvPr>
            <p:cNvSpPr/>
            <p:nvPr/>
          </p:nvSpPr>
          <p:spPr>
            <a:xfrm>
              <a:off x="0" y="0"/>
              <a:ext cx="4831306" cy="811240"/>
            </a:xfrm>
            <a:prstGeom prst="roundRect">
              <a:avLst>
                <a:gd name="adj" fmla="val 16667"/>
              </a:avLst>
            </a:prstGeom>
            <a:solidFill>
              <a:srgbClr val="FFFFFF"/>
            </a:solidFill>
            <a:ln w="12700" cap="flat">
              <a:solidFill>
                <a:srgbClr val="0E3559"/>
              </a:solidFill>
              <a:prstDash val="solid"/>
              <a:miter lim="800000"/>
            </a:ln>
            <a:effectLst/>
          </p:spPr>
          <p:txBody>
            <a:bodyPr wrap="square" lIns="45719" tIns="45719" rIns="45719" bIns="45719" numCol="1" anchor="ctr">
              <a:noAutofit/>
            </a:bodyPr>
            <a:lstStyle/>
            <a:p>
              <a:pPr algn="ctr" rtl="0">
                <a:defRPr>
                  <a:solidFill>
                    <a:srgbClr val="FFFFFF"/>
                  </a:solidFill>
                </a:defRPr>
              </a:pPr>
              <a:endParaRPr/>
            </a:p>
          </p:txBody>
        </p:sp>
        <p:sp>
          <p:nvSpPr>
            <p:cNvPr id="155" name="User’s confirmation &amp; inserting expiration date manually.">
              <a:extLst>
                <a:ext uri="{FF2B5EF4-FFF2-40B4-BE49-F238E27FC236}">
                  <a16:creationId xmlns:a16="http://schemas.microsoft.com/office/drawing/2014/main" id="{91C1C119-DE2B-07B8-559C-3EEE23832BA4}"/>
                </a:ext>
              </a:extLst>
            </p:cNvPr>
            <p:cNvSpPr txBox="1"/>
            <p:nvPr/>
          </p:nvSpPr>
          <p:spPr>
            <a:xfrm>
              <a:off x="-269705" y="245593"/>
              <a:ext cx="4647965" cy="369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lvl="1" algn="ctr" rtl="0">
                <a:defRPr>
                  <a:latin typeface="Arial"/>
                  <a:ea typeface="Arial"/>
                  <a:cs typeface="Arial"/>
                  <a:sym typeface="Arial"/>
                </a:defRPr>
              </a:pPr>
              <a:r>
                <a:rPr lang="en-US" dirty="0"/>
                <a:t>Log In</a:t>
              </a:r>
              <a:endParaRPr dirty="0"/>
            </a:p>
          </p:txBody>
        </p:sp>
      </p:grpSp>
      <p:grpSp>
        <p:nvGrpSpPr>
          <p:cNvPr id="159" name="מלבן: פינות מעוגלות 7">
            <a:extLst>
              <a:ext uri="{FF2B5EF4-FFF2-40B4-BE49-F238E27FC236}">
                <a16:creationId xmlns:a16="http://schemas.microsoft.com/office/drawing/2014/main" id="{D3E1CE2C-9984-EA22-413C-78281E3D1130}"/>
              </a:ext>
            </a:extLst>
          </p:cNvPr>
          <p:cNvGrpSpPr/>
          <p:nvPr/>
        </p:nvGrpSpPr>
        <p:grpSpPr>
          <a:xfrm>
            <a:off x="4242713" y="5338913"/>
            <a:ext cx="3446369" cy="701201"/>
            <a:chOff x="-51353" y="0"/>
            <a:chExt cx="4882659" cy="858000"/>
          </a:xfrm>
        </p:grpSpPr>
        <p:sp>
          <p:nvSpPr>
            <p:cNvPr id="157" name="Rounded Rectangle">
              <a:extLst>
                <a:ext uri="{FF2B5EF4-FFF2-40B4-BE49-F238E27FC236}">
                  <a16:creationId xmlns:a16="http://schemas.microsoft.com/office/drawing/2014/main" id="{A3E11685-C570-B099-85B9-27AD4EF83E7C}"/>
                </a:ext>
              </a:extLst>
            </p:cNvPr>
            <p:cNvSpPr/>
            <p:nvPr/>
          </p:nvSpPr>
          <p:spPr>
            <a:xfrm>
              <a:off x="0" y="0"/>
              <a:ext cx="4831306" cy="811238"/>
            </a:xfrm>
            <a:prstGeom prst="roundRect">
              <a:avLst>
                <a:gd name="adj" fmla="val 16667"/>
              </a:avLst>
            </a:prstGeom>
            <a:solidFill>
              <a:srgbClr val="FFFFFF"/>
            </a:solidFill>
            <a:ln w="12700" cap="flat">
              <a:solidFill>
                <a:srgbClr val="0E3559"/>
              </a:solidFill>
              <a:prstDash val="solid"/>
              <a:miter lim="800000"/>
            </a:ln>
            <a:effectLst/>
          </p:spPr>
          <p:txBody>
            <a:bodyPr wrap="square" lIns="45719" tIns="45719" rIns="45719" bIns="45719" numCol="1" anchor="ctr">
              <a:noAutofit/>
            </a:bodyPr>
            <a:lstStyle/>
            <a:p>
              <a:pPr algn="ctr" rtl="0">
                <a:defRPr>
                  <a:solidFill>
                    <a:srgbClr val="FFFFFF"/>
                  </a:solidFill>
                </a:defRPr>
              </a:pPr>
              <a:endParaRPr/>
            </a:p>
          </p:txBody>
        </p:sp>
        <p:sp>
          <p:nvSpPr>
            <p:cNvPr id="158" name="Added to appropriate list.">
              <a:extLst>
                <a:ext uri="{FF2B5EF4-FFF2-40B4-BE49-F238E27FC236}">
                  <a16:creationId xmlns:a16="http://schemas.microsoft.com/office/drawing/2014/main" id="{EE644C08-DDE1-DFB2-C1B1-39BBDBA6D10F}"/>
                </a:ext>
              </a:extLst>
            </p:cNvPr>
            <p:cNvSpPr txBox="1"/>
            <p:nvPr/>
          </p:nvSpPr>
          <p:spPr>
            <a:xfrm>
              <a:off x="-51353" y="67143"/>
              <a:ext cx="4551799" cy="7908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lvl="1" algn="ctr" rtl="0">
                <a:defRPr>
                  <a:latin typeface="Arial"/>
                  <a:ea typeface="Arial"/>
                  <a:cs typeface="Arial"/>
                  <a:sym typeface="Arial"/>
                </a:defRPr>
              </a:pPr>
              <a:r>
                <a:rPr lang="en-US" dirty="0"/>
                <a:t>View &amp; Update Shopping List </a:t>
              </a:r>
              <a:endParaRPr dirty="0"/>
            </a:p>
          </p:txBody>
        </p:sp>
      </p:grpSp>
      <p:sp>
        <p:nvSpPr>
          <p:cNvPr id="160" name="חץ: למטה 17">
            <a:extLst>
              <a:ext uri="{FF2B5EF4-FFF2-40B4-BE49-F238E27FC236}">
                <a16:creationId xmlns:a16="http://schemas.microsoft.com/office/drawing/2014/main" id="{28112FE4-AC8A-5F2F-5370-2672249DB33B}"/>
              </a:ext>
            </a:extLst>
          </p:cNvPr>
          <p:cNvSpPr/>
          <p:nvPr/>
        </p:nvSpPr>
        <p:spPr>
          <a:xfrm>
            <a:off x="5803272" y="2347083"/>
            <a:ext cx="243194" cy="320871"/>
          </a:xfrm>
          <a:custGeom>
            <a:avLst/>
            <a:gdLst/>
            <a:ahLst/>
            <a:cxnLst>
              <a:cxn ang="0">
                <a:pos x="wd2" y="hd2"/>
              </a:cxn>
              <a:cxn ang="5400000">
                <a:pos x="wd2" y="hd2"/>
              </a:cxn>
              <a:cxn ang="10800000">
                <a:pos x="wd2" y="hd2"/>
              </a:cxn>
              <a:cxn ang="16200000">
                <a:pos x="wd2" y="hd2"/>
              </a:cxn>
            </a:cxnLst>
            <a:rect l="0" t="0" r="r" b="b"/>
            <a:pathLst>
              <a:path w="21600" h="21600" extrusionOk="0">
                <a:moveTo>
                  <a:pt x="0" y="12369"/>
                </a:moveTo>
                <a:lnTo>
                  <a:pt x="8280" y="12369"/>
                </a:lnTo>
                <a:lnTo>
                  <a:pt x="8280" y="0"/>
                </a:lnTo>
                <a:lnTo>
                  <a:pt x="13320" y="0"/>
                </a:lnTo>
                <a:lnTo>
                  <a:pt x="13320" y="12369"/>
                </a:lnTo>
                <a:lnTo>
                  <a:pt x="21600" y="12369"/>
                </a:lnTo>
                <a:lnTo>
                  <a:pt x="10800" y="21600"/>
                </a:lnTo>
                <a:close/>
              </a:path>
            </a:pathLst>
          </a:custGeom>
          <a:solidFill>
            <a:srgbClr val="FFCC60"/>
          </a:solidFill>
          <a:ln w="12700">
            <a:solidFill>
              <a:srgbClr val="0E3559"/>
            </a:solidFill>
            <a:miter/>
          </a:ln>
        </p:spPr>
        <p:txBody>
          <a:bodyPr lIns="45719" rIns="45719" anchor="ctr"/>
          <a:lstStyle/>
          <a:p>
            <a:pPr marL="0" marR="0" indent="0" algn="ctr" defTabSz="914400" rtl="1" fontAlgn="auto" latinLnBrk="0" hangingPunct="0">
              <a:lnSpc>
                <a:spcPct val="100000"/>
              </a:lnSpc>
              <a:spcBef>
                <a:spcPts val="0"/>
              </a:spcBef>
              <a:spcAft>
                <a:spcPts val="0"/>
              </a:spcAft>
              <a:buClrTx/>
              <a:buSzTx/>
              <a:buFontTx/>
              <a:buNone/>
              <a:tabLst/>
              <a:defRPr>
                <a:solidFill>
                  <a:srgbClr val="FFFFFF"/>
                </a:solidFill>
              </a:defRPr>
            </a:pPr>
            <a:endParaRPr/>
          </a:p>
        </p:txBody>
      </p:sp>
      <p:sp>
        <p:nvSpPr>
          <p:cNvPr id="161" name="חץ: למטה 18">
            <a:extLst>
              <a:ext uri="{FF2B5EF4-FFF2-40B4-BE49-F238E27FC236}">
                <a16:creationId xmlns:a16="http://schemas.microsoft.com/office/drawing/2014/main" id="{E26A741A-2B21-3D08-3589-7CB4A72F5CD5}"/>
              </a:ext>
            </a:extLst>
          </p:cNvPr>
          <p:cNvSpPr/>
          <p:nvPr/>
        </p:nvSpPr>
        <p:spPr>
          <a:xfrm>
            <a:off x="5803272" y="3607105"/>
            <a:ext cx="243194" cy="320871"/>
          </a:xfrm>
          <a:custGeom>
            <a:avLst/>
            <a:gdLst/>
            <a:ahLst/>
            <a:cxnLst>
              <a:cxn ang="0">
                <a:pos x="wd2" y="hd2"/>
              </a:cxn>
              <a:cxn ang="5400000">
                <a:pos x="wd2" y="hd2"/>
              </a:cxn>
              <a:cxn ang="10800000">
                <a:pos x="wd2" y="hd2"/>
              </a:cxn>
              <a:cxn ang="16200000">
                <a:pos x="wd2" y="hd2"/>
              </a:cxn>
            </a:cxnLst>
            <a:rect l="0" t="0" r="r" b="b"/>
            <a:pathLst>
              <a:path w="21600" h="21600" extrusionOk="0">
                <a:moveTo>
                  <a:pt x="0" y="12369"/>
                </a:moveTo>
                <a:lnTo>
                  <a:pt x="8280" y="12369"/>
                </a:lnTo>
                <a:lnTo>
                  <a:pt x="8280" y="0"/>
                </a:lnTo>
                <a:lnTo>
                  <a:pt x="13320" y="0"/>
                </a:lnTo>
                <a:lnTo>
                  <a:pt x="13320" y="12369"/>
                </a:lnTo>
                <a:lnTo>
                  <a:pt x="21600" y="12369"/>
                </a:lnTo>
                <a:lnTo>
                  <a:pt x="10800" y="21600"/>
                </a:lnTo>
                <a:close/>
              </a:path>
            </a:pathLst>
          </a:custGeom>
          <a:solidFill>
            <a:srgbClr val="FFCC60"/>
          </a:solidFill>
          <a:ln w="12700">
            <a:solidFill>
              <a:srgbClr val="0E3559"/>
            </a:solidFill>
            <a:miter/>
          </a:ln>
        </p:spPr>
        <p:txBody>
          <a:bodyPr lIns="45719" rIns="45719" anchor="ctr"/>
          <a:lstStyle/>
          <a:p>
            <a:pPr algn="ctr" rtl="0">
              <a:defRPr>
                <a:solidFill>
                  <a:srgbClr val="FFFFFF"/>
                </a:solidFill>
              </a:defRPr>
            </a:pPr>
            <a:endParaRPr/>
          </a:p>
        </p:txBody>
      </p:sp>
      <p:sp>
        <p:nvSpPr>
          <p:cNvPr id="162" name="חץ: למטה 19">
            <a:extLst>
              <a:ext uri="{FF2B5EF4-FFF2-40B4-BE49-F238E27FC236}">
                <a16:creationId xmlns:a16="http://schemas.microsoft.com/office/drawing/2014/main" id="{70B21EB8-7761-A2EF-B31F-CD0F3818DED8}"/>
              </a:ext>
            </a:extLst>
          </p:cNvPr>
          <p:cNvSpPr/>
          <p:nvPr/>
        </p:nvSpPr>
        <p:spPr>
          <a:xfrm>
            <a:off x="5795805" y="4883189"/>
            <a:ext cx="243194" cy="320871"/>
          </a:xfrm>
          <a:custGeom>
            <a:avLst/>
            <a:gdLst/>
            <a:ahLst/>
            <a:cxnLst>
              <a:cxn ang="0">
                <a:pos x="wd2" y="hd2"/>
              </a:cxn>
              <a:cxn ang="5400000">
                <a:pos x="wd2" y="hd2"/>
              </a:cxn>
              <a:cxn ang="10800000">
                <a:pos x="wd2" y="hd2"/>
              </a:cxn>
              <a:cxn ang="16200000">
                <a:pos x="wd2" y="hd2"/>
              </a:cxn>
            </a:cxnLst>
            <a:rect l="0" t="0" r="r" b="b"/>
            <a:pathLst>
              <a:path w="21600" h="21600" extrusionOk="0">
                <a:moveTo>
                  <a:pt x="0" y="12369"/>
                </a:moveTo>
                <a:lnTo>
                  <a:pt x="8280" y="12369"/>
                </a:lnTo>
                <a:lnTo>
                  <a:pt x="8280" y="0"/>
                </a:lnTo>
                <a:lnTo>
                  <a:pt x="13320" y="0"/>
                </a:lnTo>
                <a:lnTo>
                  <a:pt x="13320" y="12369"/>
                </a:lnTo>
                <a:lnTo>
                  <a:pt x="21600" y="12369"/>
                </a:lnTo>
                <a:lnTo>
                  <a:pt x="10800" y="21600"/>
                </a:lnTo>
                <a:close/>
              </a:path>
            </a:pathLst>
          </a:custGeom>
          <a:solidFill>
            <a:srgbClr val="FFCC60"/>
          </a:solidFill>
          <a:ln w="12700">
            <a:solidFill>
              <a:srgbClr val="0E3559"/>
            </a:solidFill>
            <a:miter/>
          </a:ln>
        </p:spPr>
        <p:txBody>
          <a:bodyPr lIns="45719" rIns="45719" anchor="ctr"/>
          <a:lstStyle/>
          <a:p>
            <a:pPr marL="0" marR="0" indent="0" algn="ctr" defTabSz="914400" rtl="1" fontAlgn="auto" latinLnBrk="0" hangingPunct="0">
              <a:lnSpc>
                <a:spcPct val="100000"/>
              </a:lnSpc>
              <a:spcBef>
                <a:spcPts val="0"/>
              </a:spcBef>
              <a:spcAft>
                <a:spcPts val="0"/>
              </a:spcAft>
              <a:buClrTx/>
              <a:buSzTx/>
              <a:buFontTx/>
              <a:buNone/>
              <a:tabLst/>
              <a:defRPr>
                <a:solidFill>
                  <a:srgbClr val="FFFFFF"/>
                </a:solidFill>
              </a:defRPr>
            </a:pPr>
            <a:endParaRPr/>
          </a:p>
        </p:txBody>
      </p:sp>
      <p:pic>
        <p:nvPicPr>
          <p:cNvPr id="3" name="pasted-movie.png" descr="pasted-movie.png">
            <a:extLst>
              <a:ext uri="{FF2B5EF4-FFF2-40B4-BE49-F238E27FC236}">
                <a16:creationId xmlns:a16="http://schemas.microsoft.com/office/drawing/2014/main" id="{D57601A2-080C-0072-7B3B-F6758130A894}"/>
              </a:ext>
            </a:extLst>
          </p:cNvPr>
          <p:cNvPicPr>
            <a:picLocks/>
          </p:cNvPicPr>
          <p:nvPr/>
        </p:nvPicPr>
        <p:blipFill>
          <a:blip r:embed="rId3"/>
          <a:stretch>
            <a:fillRect/>
          </a:stretch>
        </p:blipFill>
        <p:spPr>
          <a:xfrm>
            <a:off x="571500" y="1739925"/>
            <a:ext cx="2734231" cy="3301098"/>
          </a:xfrm>
          <a:prstGeom prst="rect">
            <a:avLst/>
          </a:prstGeom>
          <a:ln w="12700">
            <a:miter lim="400000"/>
          </a:ln>
        </p:spPr>
      </p:pic>
      <p:pic>
        <p:nvPicPr>
          <p:cNvPr id="4" name="pasted-movie.png" descr="pasted-movie.png">
            <a:extLst>
              <a:ext uri="{FF2B5EF4-FFF2-40B4-BE49-F238E27FC236}">
                <a16:creationId xmlns:a16="http://schemas.microsoft.com/office/drawing/2014/main" id="{FAD70118-C7FD-C79A-A890-C8B371477E22}"/>
              </a:ext>
            </a:extLst>
          </p:cNvPr>
          <p:cNvPicPr>
            <a:picLocks/>
          </p:cNvPicPr>
          <p:nvPr/>
        </p:nvPicPr>
        <p:blipFill>
          <a:blip r:embed="rId4"/>
          <a:stretch>
            <a:fillRect/>
          </a:stretch>
        </p:blipFill>
        <p:spPr>
          <a:xfrm>
            <a:off x="8439110" y="1739923"/>
            <a:ext cx="2608542" cy="3301098"/>
          </a:xfrm>
          <a:prstGeom prst="rect">
            <a:avLst/>
          </a:prstGeom>
          <a:ln w="12700">
            <a:miter lim="400000"/>
          </a:ln>
        </p:spPr>
      </p:pic>
      <p:sp>
        <p:nvSpPr>
          <p:cNvPr id="5" name="TextBox 4">
            <a:extLst>
              <a:ext uri="{FF2B5EF4-FFF2-40B4-BE49-F238E27FC236}">
                <a16:creationId xmlns:a16="http://schemas.microsoft.com/office/drawing/2014/main" id="{B6F06C1A-F48B-9E5E-9A42-A87DB1F3FF2D}"/>
              </a:ext>
            </a:extLst>
          </p:cNvPr>
          <p:cNvSpPr txBox="1"/>
          <p:nvPr/>
        </p:nvSpPr>
        <p:spPr>
          <a:xfrm>
            <a:off x="2709946" y="2979095"/>
            <a:ext cx="615661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algn="ctr" rtl="0">
              <a:defRPr>
                <a:latin typeface="Arial"/>
                <a:ea typeface="Arial"/>
                <a:cs typeface="Arial"/>
                <a:sym typeface="Arial"/>
              </a:defRPr>
            </a:pPr>
            <a:r>
              <a:rPr lang="en-US" dirty="0"/>
              <a:t>Install the App</a:t>
            </a:r>
          </a:p>
        </p:txBody>
      </p:sp>
    </p:spTree>
    <p:extLst>
      <p:ext uri="{BB962C8B-B14F-4D97-AF65-F5344CB8AC3E}">
        <p14:creationId xmlns:p14="http://schemas.microsoft.com/office/powerpoint/2010/main" val="236187697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כותרת 1"/>
          <p:cNvSpPr txBox="1">
            <a:spLocks noGrp="1"/>
          </p:cNvSpPr>
          <p:nvPr>
            <p:ph type="title"/>
          </p:nvPr>
        </p:nvSpPr>
        <p:spPr>
          <a:xfrm>
            <a:off x="1142999" y="264840"/>
            <a:ext cx="9906001" cy="1360900"/>
          </a:xfrm>
          <a:prstGeom prst="rect">
            <a:avLst/>
          </a:prstGeom>
        </p:spPr>
        <p:txBody>
          <a:bodyPr/>
          <a:lstStyle>
            <a:lvl1pPr algn="ctr">
              <a:defRPr>
                <a:latin typeface="Arial"/>
                <a:ea typeface="Arial"/>
                <a:cs typeface="Arial"/>
                <a:sym typeface="Arial"/>
              </a:defRPr>
            </a:lvl1pPr>
          </a:lstStyle>
          <a:p>
            <a:r>
              <a:rPr dirty="0"/>
              <a:t>Software Block Diagram</a:t>
            </a:r>
          </a:p>
        </p:txBody>
      </p:sp>
      <p:grpSp>
        <p:nvGrpSpPr>
          <p:cNvPr id="215" name="מלבן: פינות מעוגלות 3"/>
          <p:cNvGrpSpPr/>
          <p:nvPr/>
        </p:nvGrpSpPr>
        <p:grpSpPr>
          <a:xfrm>
            <a:off x="275093" y="3508359"/>
            <a:ext cx="2538920" cy="1292553"/>
            <a:chOff x="0" y="0"/>
            <a:chExt cx="2538918" cy="1292552"/>
          </a:xfrm>
        </p:grpSpPr>
        <p:sp>
          <p:nvSpPr>
            <p:cNvPr id="213" name="Rounded Rectangle"/>
            <p:cNvSpPr/>
            <p:nvPr/>
          </p:nvSpPr>
          <p:spPr>
            <a:xfrm>
              <a:off x="0" y="0"/>
              <a:ext cx="2538919" cy="1292553"/>
            </a:xfrm>
            <a:prstGeom prst="roundRect">
              <a:avLst>
                <a:gd name="adj" fmla="val 16667"/>
              </a:avLst>
            </a:prstGeom>
            <a:solidFill>
              <a:srgbClr val="FFFFFF"/>
            </a:solidFill>
            <a:ln w="12700" cap="flat">
              <a:solidFill>
                <a:srgbClr val="000000"/>
              </a:solidFill>
              <a:prstDash val="solid"/>
              <a:miter lim="800000"/>
            </a:ln>
            <a:effectLst/>
          </p:spPr>
          <p:txBody>
            <a:bodyPr wrap="square" lIns="45719" tIns="45719" rIns="45719" bIns="45719" numCol="1" anchor="ctr">
              <a:noAutofit/>
            </a:bodyPr>
            <a:lstStyle/>
            <a:p>
              <a:pPr algn="l" rtl="0">
                <a:defRPr/>
              </a:pPr>
              <a:endParaRPr/>
            </a:p>
          </p:txBody>
        </p:sp>
        <p:sp>
          <p:nvSpPr>
            <p:cNvPr id="214" name="AI"/>
            <p:cNvSpPr txBox="1"/>
            <p:nvPr/>
          </p:nvSpPr>
          <p:spPr>
            <a:xfrm>
              <a:off x="115166" y="458660"/>
              <a:ext cx="2308586" cy="3752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l" rtl="0">
                <a:defRPr sz="2000" b="1">
                  <a:latin typeface="Arial"/>
                  <a:ea typeface="Arial"/>
                  <a:cs typeface="Arial"/>
                  <a:sym typeface="Arial"/>
                </a:defRPr>
              </a:lvl1pPr>
            </a:lstStyle>
            <a:p>
              <a:r>
                <a:t>       AI</a:t>
              </a:r>
            </a:p>
          </p:txBody>
        </p:sp>
      </p:grpSp>
      <p:pic>
        <p:nvPicPr>
          <p:cNvPr id="216" name="תמונה 10" descr="תמונה 10"/>
          <p:cNvPicPr>
            <a:picLocks noChangeAspect="1"/>
          </p:cNvPicPr>
          <p:nvPr/>
        </p:nvPicPr>
        <p:blipFill>
          <a:blip r:embed="rId2"/>
          <a:stretch>
            <a:fillRect/>
          </a:stretch>
        </p:blipFill>
        <p:spPr>
          <a:xfrm rot="1181564">
            <a:off x="1521364" y="3595095"/>
            <a:ext cx="1119076" cy="1119077"/>
          </a:xfrm>
          <a:prstGeom prst="rect">
            <a:avLst/>
          </a:prstGeom>
          <a:ln w="12700">
            <a:miter lim="400000"/>
          </a:ln>
        </p:spPr>
      </p:pic>
      <p:sp>
        <p:nvSpPr>
          <p:cNvPr id="217" name="תיבת טקסט 17"/>
          <p:cNvSpPr txBox="1"/>
          <p:nvPr/>
        </p:nvSpPr>
        <p:spPr>
          <a:xfrm>
            <a:off x="8727750" y="1441074"/>
            <a:ext cx="916824" cy="369332"/>
          </a:xfrm>
          <a:prstGeom prst="rect">
            <a:avLst/>
          </a:prstGeom>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1">
            <a:schemeClr val="accent2"/>
          </a:lnRef>
          <a:fillRef idx="2">
            <a:schemeClr val="accent2"/>
          </a:fillRef>
          <a:effectRef idx="1">
            <a:schemeClr val="accent2"/>
          </a:effectRef>
          <a:fontRef idx="minor">
            <a:schemeClr val="dk1"/>
          </a:fontRef>
        </p:style>
        <p:txBody>
          <a:bodyPr wrap="square" lIns="45719" rIns="45719">
            <a:spAutoFit/>
          </a:bodyPr>
          <a:lstStyle>
            <a:lvl1pPr rtl="0">
              <a:defRPr b="1">
                <a:solidFill>
                  <a:srgbClr val="FFFFFF"/>
                </a:solidFill>
                <a:latin typeface="Arial"/>
                <a:ea typeface="Arial"/>
                <a:cs typeface="Arial"/>
                <a:sym typeface="Arial"/>
              </a:defRPr>
            </a:lvl1pPr>
          </a:lstStyle>
          <a:p>
            <a:pPr algn="ctr"/>
            <a:r>
              <a:rPr b="0" dirty="0">
                <a:ln w="0"/>
                <a:solidFill>
                  <a:schemeClr val="bg1"/>
                </a:solidFill>
                <a:effectLst>
                  <a:outerShdw blurRad="38100" dist="19050" dir="2700000" algn="tl" rotWithShape="0">
                    <a:schemeClr val="dk1">
                      <a:alpha val="40000"/>
                    </a:schemeClr>
                  </a:outerShdw>
                </a:effectLst>
              </a:rPr>
              <a:t>Part B </a:t>
            </a:r>
          </a:p>
        </p:txBody>
      </p:sp>
      <p:grpSp>
        <p:nvGrpSpPr>
          <p:cNvPr id="220" name="מלבן: פינות מעוגלות 45"/>
          <p:cNvGrpSpPr/>
          <p:nvPr/>
        </p:nvGrpSpPr>
        <p:grpSpPr>
          <a:xfrm>
            <a:off x="3350359" y="3508360"/>
            <a:ext cx="2538919" cy="1292553"/>
            <a:chOff x="0" y="0"/>
            <a:chExt cx="2538918" cy="1292552"/>
          </a:xfrm>
        </p:grpSpPr>
        <p:sp>
          <p:nvSpPr>
            <p:cNvPr id="218" name="Rounded Rectangle"/>
            <p:cNvSpPr/>
            <p:nvPr/>
          </p:nvSpPr>
          <p:spPr>
            <a:xfrm>
              <a:off x="0" y="0"/>
              <a:ext cx="2538919" cy="1292553"/>
            </a:xfrm>
            <a:prstGeom prst="roundRect">
              <a:avLst>
                <a:gd name="adj" fmla="val 16667"/>
              </a:avLst>
            </a:prstGeom>
            <a:solidFill>
              <a:srgbClr val="FFFFFF"/>
            </a:solidFill>
            <a:ln w="12700" cap="flat">
              <a:solidFill>
                <a:srgbClr val="000000"/>
              </a:solidFill>
              <a:prstDash val="solid"/>
              <a:miter lim="800000"/>
            </a:ln>
            <a:effectLst/>
          </p:spPr>
          <p:txBody>
            <a:bodyPr wrap="square" lIns="45719" tIns="45719" rIns="45719" bIns="45719" numCol="1" anchor="ctr">
              <a:noAutofit/>
            </a:bodyPr>
            <a:lstStyle/>
            <a:p>
              <a:pPr algn="l" rtl="0">
                <a:defRPr/>
              </a:pPr>
              <a:endParaRPr/>
            </a:p>
          </p:txBody>
        </p:sp>
        <p:sp>
          <p:nvSpPr>
            <p:cNvPr id="219" name="Management"/>
            <p:cNvSpPr txBox="1"/>
            <p:nvPr/>
          </p:nvSpPr>
          <p:spPr>
            <a:xfrm>
              <a:off x="115166" y="458660"/>
              <a:ext cx="2308586" cy="3752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l" rtl="0">
                <a:defRPr sz="2000" b="1">
                  <a:latin typeface="Arial"/>
                  <a:ea typeface="Arial"/>
                  <a:cs typeface="Arial"/>
                  <a:sym typeface="Arial"/>
                </a:defRPr>
              </a:lvl1pPr>
            </a:lstStyle>
            <a:p>
              <a:r>
                <a:t>     Management </a:t>
              </a:r>
            </a:p>
          </p:txBody>
        </p:sp>
      </p:grpSp>
      <p:grpSp>
        <p:nvGrpSpPr>
          <p:cNvPr id="227" name="מלבן: פינות מעוגלות 48"/>
          <p:cNvGrpSpPr/>
          <p:nvPr/>
        </p:nvGrpSpPr>
        <p:grpSpPr>
          <a:xfrm>
            <a:off x="6289447" y="4864090"/>
            <a:ext cx="2761611" cy="1292554"/>
            <a:chOff x="0" y="0"/>
            <a:chExt cx="2658486" cy="1292553"/>
          </a:xfrm>
        </p:grpSpPr>
        <p:sp>
          <p:nvSpPr>
            <p:cNvPr id="225" name="Rounded Rectangle"/>
            <p:cNvSpPr/>
            <p:nvPr/>
          </p:nvSpPr>
          <p:spPr>
            <a:xfrm>
              <a:off x="0" y="0"/>
              <a:ext cx="2538919" cy="1292553"/>
            </a:xfrm>
            <a:prstGeom prst="roundRect">
              <a:avLst>
                <a:gd name="adj" fmla="val 16667"/>
              </a:avLst>
            </a:prstGeom>
            <a:solidFill>
              <a:srgbClr val="FFFFFF"/>
            </a:solidFill>
            <a:ln w="12700" cap="flat">
              <a:solidFill>
                <a:srgbClr val="000000"/>
              </a:solidFill>
              <a:prstDash val="solid"/>
              <a:miter lim="800000"/>
            </a:ln>
            <a:effectLst/>
          </p:spPr>
          <p:txBody>
            <a:bodyPr wrap="square" lIns="45719" tIns="45719" rIns="45719" bIns="45719" numCol="1" anchor="ctr">
              <a:noAutofit/>
            </a:bodyPr>
            <a:lstStyle/>
            <a:p>
              <a:pPr algn="l" rtl="0">
                <a:defRPr/>
              </a:pPr>
              <a:endParaRPr/>
            </a:p>
          </p:txBody>
        </p:sp>
        <p:sp>
          <p:nvSpPr>
            <p:cNvPr id="226" name="GUI"/>
            <p:cNvSpPr txBox="1"/>
            <p:nvPr/>
          </p:nvSpPr>
          <p:spPr>
            <a:xfrm>
              <a:off x="349900" y="458661"/>
              <a:ext cx="2308586" cy="3752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l" rtl="0">
                <a:defRPr sz="2000" b="1">
                  <a:latin typeface="Arial"/>
                  <a:ea typeface="Arial"/>
                  <a:cs typeface="Arial"/>
                  <a:sym typeface="Arial"/>
                </a:defRPr>
              </a:lvl1pPr>
            </a:lstStyle>
            <a:p>
              <a:r>
                <a:rPr dirty="0"/>
                <a:t>GUI </a:t>
              </a:r>
            </a:p>
          </p:txBody>
        </p:sp>
      </p:grpSp>
      <p:pic>
        <p:nvPicPr>
          <p:cNvPr id="228" name="תמונה 49" descr="תמונה 49"/>
          <p:cNvPicPr>
            <a:picLocks noChangeAspect="1"/>
          </p:cNvPicPr>
          <p:nvPr/>
        </p:nvPicPr>
        <p:blipFill>
          <a:blip r:embed="rId3"/>
          <a:srcRect l="15026" t="13986" r="15558" b="15401"/>
          <a:stretch>
            <a:fillRect/>
          </a:stretch>
        </p:blipFill>
        <p:spPr>
          <a:xfrm>
            <a:off x="7703526" y="5061557"/>
            <a:ext cx="986658" cy="1003670"/>
          </a:xfrm>
          <a:prstGeom prst="rect">
            <a:avLst/>
          </a:prstGeom>
          <a:ln w="12700">
            <a:miter lim="400000"/>
          </a:ln>
        </p:spPr>
      </p:pic>
      <p:grpSp>
        <p:nvGrpSpPr>
          <p:cNvPr id="231" name="מלבן: פינות מעוגלות 50"/>
          <p:cNvGrpSpPr/>
          <p:nvPr/>
        </p:nvGrpSpPr>
        <p:grpSpPr>
          <a:xfrm>
            <a:off x="6372238" y="2458576"/>
            <a:ext cx="2538921" cy="1292554"/>
            <a:chOff x="0" y="0"/>
            <a:chExt cx="2538919" cy="1292553"/>
          </a:xfrm>
        </p:grpSpPr>
        <p:sp>
          <p:nvSpPr>
            <p:cNvPr id="229" name="Rounded Rectangle"/>
            <p:cNvSpPr/>
            <p:nvPr/>
          </p:nvSpPr>
          <p:spPr>
            <a:xfrm>
              <a:off x="0" y="0"/>
              <a:ext cx="2538919" cy="1292553"/>
            </a:xfrm>
            <a:prstGeom prst="roundRect">
              <a:avLst>
                <a:gd name="adj" fmla="val 16667"/>
              </a:avLst>
            </a:prstGeom>
            <a:solidFill>
              <a:srgbClr val="FFFFFF"/>
            </a:solidFill>
            <a:ln w="12700" cap="flat">
              <a:solidFill>
                <a:srgbClr val="000000"/>
              </a:solidFill>
              <a:prstDash val="solid"/>
              <a:miter lim="800000"/>
            </a:ln>
            <a:effectLst/>
          </p:spPr>
          <p:txBody>
            <a:bodyPr wrap="square" lIns="45719" tIns="45719" rIns="45719" bIns="45719" numCol="1" anchor="ctr">
              <a:noAutofit/>
            </a:bodyPr>
            <a:lstStyle/>
            <a:p>
              <a:pPr algn="l" rtl="0">
                <a:defRPr/>
              </a:pPr>
              <a:endParaRPr/>
            </a:p>
          </p:txBody>
        </p:sp>
        <p:sp>
          <p:nvSpPr>
            <p:cNvPr id="230" name="Cloud"/>
            <p:cNvSpPr txBox="1"/>
            <p:nvPr/>
          </p:nvSpPr>
          <p:spPr>
            <a:xfrm>
              <a:off x="71311" y="190141"/>
              <a:ext cx="2308586" cy="3752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l" rtl="0">
                <a:defRPr sz="2000" b="1">
                  <a:latin typeface="Arial"/>
                  <a:ea typeface="Arial"/>
                  <a:cs typeface="Arial"/>
                  <a:sym typeface="Arial"/>
                </a:defRPr>
              </a:lvl1pPr>
            </a:lstStyle>
            <a:p>
              <a:r>
                <a:rPr dirty="0"/>
                <a:t>  Cloud    </a:t>
              </a:r>
            </a:p>
          </p:txBody>
        </p:sp>
      </p:grpSp>
      <p:pic>
        <p:nvPicPr>
          <p:cNvPr id="232" name="תמונה 51" descr="תמונה 51"/>
          <p:cNvPicPr>
            <a:picLocks noChangeAspect="1"/>
          </p:cNvPicPr>
          <p:nvPr/>
        </p:nvPicPr>
        <p:blipFill>
          <a:blip r:embed="rId4"/>
          <a:stretch>
            <a:fillRect/>
          </a:stretch>
        </p:blipFill>
        <p:spPr>
          <a:xfrm>
            <a:off x="7697150" y="2500425"/>
            <a:ext cx="1214007" cy="1214008"/>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4832" y="0"/>
                  <a:pt x="0" y="4832"/>
                  <a:pt x="0" y="10797"/>
                </a:cubicBezTo>
                <a:cubicBezTo>
                  <a:pt x="0" y="16761"/>
                  <a:pt x="4832" y="21600"/>
                  <a:pt x="10797" y="21600"/>
                </a:cubicBezTo>
                <a:cubicBezTo>
                  <a:pt x="16761" y="21600"/>
                  <a:pt x="21600" y="16761"/>
                  <a:pt x="21600" y="10797"/>
                </a:cubicBezTo>
                <a:cubicBezTo>
                  <a:pt x="21600" y="4832"/>
                  <a:pt x="16761" y="0"/>
                  <a:pt x="10797" y="0"/>
                </a:cubicBezTo>
                <a:close/>
              </a:path>
            </a:pathLst>
          </a:custGeom>
          <a:ln w="12700">
            <a:miter lim="400000"/>
          </a:ln>
        </p:spPr>
      </p:pic>
      <p:pic>
        <p:nvPicPr>
          <p:cNvPr id="224" name="תמונה 47" descr="תמונה 47"/>
          <p:cNvPicPr>
            <a:picLocks noChangeAspect="1"/>
          </p:cNvPicPr>
          <p:nvPr/>
        </p:nvPicPr>
        <p:blipFill>
          <a:blip r:embed="rId5"/>
          <a:stretch>
            <a:fillRect/>
          </a:stretch>
        </p:blipFill>
        <p:spPr>
          <a:xfrm>
            <a:off x="7279519" y="3259984"/>
            <a:ext cx="454449" cy="454449"/>
          </a:xfrm>
          <a:prstGeom prst="rect">
            <a:avLst/>
          </a:prstGeom>
          <a:ln w="12700">
            <a:miter lim="400000"/>
          </a:ln>
        </p:spPr>
      </p:pic>
      <p:sp>
        <p:nvSpPr>
          <p:cNvPr id="3" name="Cloud">
            <a:extLst>
              <a:ext uri="{FF2B5EF4-FFF2-40B4-BE49-F238E27FC236}">
                <a16:creationId xmlns:a16="http://schemas.microsoft.com/office/drawing/2014/main" id="{CBB1CA8E-EFE5-88A1-D91F-5453E65FBA4C}"/>
              </a:ext>
            </a:extLst>
          </p:cNvPr>
          <p:cNvSpPr txBox="1"/>
          <p:nvPr/>
        </p:nvSpPr>
        <p:spPr>
          <a:xfrm>
            <a:off x="6451112" y="3328721"/>
            <a:ext cx="1055631" cy="3077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l" rtl="0">
              <a:defRPr sz="2000" b="1">
                <a:latin typeface="Arial"/>
                <a:ea typeface="Arial"/>
                <a:cs typeface="Arial"/>
                <a:sym typeface="Arial"/>
              </a:defRPr>
            </a:lvl1pPr>
          </a:lstStyle>
          <a:p>
            <a:r>
              <a:rPr lang="en-US" sz="1400" dirty="0"/>
              <a:t>Data Base</a:t>
            </a:r>
            <a:endParaRPr sz="1400" dirty="0"/>
          </a:p>
        </p:txBody>
      </p:sp>
      <p:grpSp>
        <p:nvGrpSpPr>
          <p:cNvPr id="4" name="מלבן: פינות מעוגלות 48">
            <a:extLst>
              <a:ext uri="{FF2B5EF4-FFF2-40B4-BE49-F238E27FC236}">
                <a16:creationId xmlns:a16="http://schemas.microsoft.com/office/drawing/2014/main" id="{389D9332-7A26-F01C-8B5C-308D368010B0}"/>
              </a:ext>
            </a:extLst>
          </p:cNvPr>
          <p:cNvGrpSpPr/>
          <p:nvPr/>
        </p:nvGrpSpPr>
        <p:grpSpPr>
          <a:xfrm>
            <a:off x="9580544" y="2457350"/>
            <a:ext cx="2538920" cy="1292554"/>
            <a:chOff x="0" y="0"/>
            <a:chExt cx="2538919" cy="1292553"/>
          </a:xfrm>
        </p:grpSpPr>
        <p:sp>
          <p:nvSpPr>
            <p:cNvPr id="5" name="Rounded Rectangle">
              <a:extLst>
                <a:ext uri="{FF2B5EF4-FFF2-40B4-BE49-F238E27FC236}">
                  <a16:creationId xmlns:a16="http://schemas.microsoft.com/office/drawing/2014/main" id="{9E5C9011-99F4-D85F-A45A-A22E41A5D50A}"/>
                </a:ext>
              </a:extLst>
            </p:cNvPr>
            <p:cNvSpPr/>
            <p:nvPr/>
          </p:nvSpPr>
          <p:spPr>
            <a:xfrm>
              <a:off x="0" y="0"/>
              <a:ext cx="2538919" cy="1292553"/>
            </a:xfrm>
            <a:prstGeom prst="roundRect">
              <a:avLst>
                <a:gd name="adj" fmla="val 16667"/>
              </a:avLst>
            </a:prstGeom>
            <a:solidFill>
              <a:srgbClr val="FFFFFF"/>
            </a:solidFill>
            <a:ln w="12700" cap="flat">
              <a:solidFill>
                <a:srgbClr val="000000"/>
              </a:solidFill>
              <a:prstDash val="solid"/>
              <a:miter lim="800000"/>
            </a:ln>
            <a:effectLst/>
          </p:spPr>
          <p:txBody>
            <a:bodyPr wrap="square" lIns="45719" tIns="45719" rIns="45719" bIns="45719" numCol="1" anchor="ctr">
              <a:noAutofit/>
            </a:bodyPr>
            <a:lstStyle/>
            <a:p>
              <a:pPr algn="l" rtl="0">
                <a:defRPr/>
              </a:pPr>
              <a:endParaRPr/>
            </a:p>
          </p:txBody>
        </p:sp>
        <p:sp>
          <p:nvSpPr>
            <p:cNvPr id="6" name="GUI">
              <a:extLst>
                <a:ext uri="{FF2B5EF4-FFF2-40B4-BE49-F238E27FC236}">
                  <a16:creationId xmlns:a16="http://schemas.microsoft.com/office/drawing/2014/main" id="{94BD669E-D7F6-5BD7-5856-815209AA4C49}"/>
                </a:ext>
              </a:extLst>
            </p:cNvPr>
            <p:cNvSpPr txBox="1"/>
            <p:nvPr/>
          </p:nvSpPr>
          <p:spPr>
            <a:xfrm>
              <a:off x="115166" y="446222"/>
              <a:ext cx="2308586" cy="4001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l" rtl="0">
                <a:defRPr sz="2000" b="1">
                  <a:latin typeface="Arial"/>
                  <a:ea typeface="Arial"/>
                  <a:cs typeface="Arial"/>
                  <a:sym typeface="Arial"/>
                </a:defRPr>
              </a:lvl1pPr>
            </a:lstStyle>
            <a:p>
              <a:r>
                <a:rPr lang="en-US" dirty="0"/>
                <a:t>Application</a:t>
              </a:r>
              <a:r>
                <a:rPr dirty="0"/>
                <a:t> </a:t>
              </a:r>
            </a:p>
          </p:txBody>
        </p:sp>
      </p:grpSp>
      <p:pic>
        <p:nvPicPr>
          <p:cNvPr id="5122" name="Picture 2" descr="Mobile app - Free technology icons">
            <a:extLst>
              <a:ext uri="{FF2B5EF4-FFF2-40B4-BE49-F238E27FC236}">
                <a16:creationId xmlns:a16="http://schemas.microsoft.com/office/drawing/2014/main" id="{A88E607A-33F5-1E1F-9537-20610C09CA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47435" y="2634341"/>
            <a:ext cx="972028" cy="972028"/>
          </a:xfrm>
          <a:prstGeom prst="rect">
            <a:avLst/>
          </a:prstGeom>
          <a:noFill/>
          <a:extLst>
            <a:ext uri="{909E8E84-426E-40DD-AFC4-6F175D3DCCD1}">
              <a14:hiddenFill xmlns:a14="http://schemas.microsoft.com/office/drawing/2010/main">
                <a:solidFill>
                  <a:srgbClr val="FFFFFF"/>
                </a:solidFill>
              </a14:hiddenFill>
            </a:ext>
          </a:extLst>
        </p:spPr>
      </p:pic>
      <p:sp>
        <p:nvSpPr>
          <p:cNvPr id="8" name="Left-Right Arrow 7">
            <a:extLst>
              <a:ext uri="{FF2B5EF4-FFF2-40B4-BE49-F238E27FC236}">
                <a16:creationId xmlns:a16="http://schemas.microsoft.com/office/drawing/2014/main" id="{F2D81F57-A230-58EA-B384-B2D7664B3DC4}"/>
              </a:ext>
            </a:extLst>
          </p:cNvPr>
          <p:cNvSpPr/>
          <p:nvPr/>
        </p:nvSpPr>
        <p:spPr>
          <a:xfrm>
            <a:off x="8926852" y="2698891"/>
            <a:ext cx="637998" cy="274883"/>
          </a:xfrm>
          <a:prstGeom prst="lef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sp>
        <p:nvSpPr>
          <p:cNvPr id="9" name="Right Arrow 8">
            <a:extLst>
              <a:ext uri="{FF2B5EF4-FFF2-40B4-BE49-F238E27FC236}">
                <a16:creationId xmlns:a16="http://schemas.microsoft.com/office/drawing/2014/main" id="{B486738C-1C0A-FAC3-7708-75C279C7CDC3}"/>
              </a:ext>
            </a:extLst>
          </p:cNvPr>
          <p:cNvSpPr/>
          <p:nvPr/>
        </p:nvSpPr>
        <p:spPr>
          <a:xfrm>
            <a:off x="2867399" y="4035640"/>
            <a:ext cx="465211" cy="219368"/>
          </a:xfrm>
          <a:prstGeom prs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sp>
        <p:nvSpPr>
          <p:cNvPr id="11" name="Left-Up Arrow 10">
            <a:extLst>
              <a:ext uri="{FF2B5EF4-FFF2-40B4-BE49-F238E27FC236}">
                <a16:creationId xmlns:a16="http://schemas.microsoft.com/office/drawing/2014/main" id="{385EC41A-D5F6-DD88-F172-E4E148FAF39D}"/>
              </a:ext>
            </a:extLst>
          </p:cNvPr>
          <p:cNvSpPr/>
          <p:nvPr/>
        </p:nvSpPr>
        <p:spPr>
          <a:xfrm rot="5400000" flipH="1">
            <a:off x="5266503" y="2406056"/>
            <a:ext cx="720498" cy="1325389"/>
          </a:xfrm>
          <a:prstGeom prst="leftUpArrow">
            <a:avLst>
              <a:gd name="adj1" fmla="val 18231"/>
              <a:gd name="adj2" fmla="val 25870"/>
              <a:gd name="adj3" fmla="val 25000"/>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Walbaum Display"/>
            </a:endParaRPr>
          </a:p>
        </p:txBody>
      </p:sp>
      <p:sp>
        <p:nvSpPr>
          <p:cNvPr id="12" name="Left-Up Arrow 11">
            <a:extLst>
              <a:ext uri="{FF2B5EF4-FFF2-40B4-BE49-F238E27FC236}">
                <a16:creationId xmlns:a16="http://schemas.microsoft.com/office/drawing/2014/main" id="{80CFA91A-26F5-A75D-2F59-AAB213176438}"/>
              </a:ext>
            </a:extLst>
          </p:cNvPr>
          <p:cNvSpPr/>
          <p:nvPr/>
        </p:nvSpPr>
        <p:spPr>
          <a:xfrm rot="13578085">
            <a:off x="8760482" y="1774039"/>
            <a:ext cx="858845" cy="878097"/>
          </a:xfrm>
          <a:prstGeom prst="leftUpArrow">
            <a:avLst>
              <a:gd name="adj1" fmla="val 9705"/>
              <a:gd name="adj2" fmla="val 25006"/>
              <a:gd name="adj3" fmla="val 25000"/>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sp>
        <p:nvSpPr>
          <p:cNvPr id="15" name="Left-Right Arrow 14">
            <a:extLst>
              <a:ext uri="{FF2B5EF4-FFF2-40B4-BE49-F238E27FC236}">
                <a16:creationId xmlns:a16="http://schemas.microsoft.com/office/drawing/2014/main" id="{FB492D93-4951-0E1C-732A-46869C44F75F}"/>
              </a:ext>
            </a:extLst>
          </p:cNvPr>
          <p:cNvSpPr/>
          <p:nvPr/>
        </p:nvSpPr>
        <p:spPr>
          <a:xfrm rot="2833986">
            <a:off x="5675199" y="4990261"/>
            <a:ext cx="637998" cy="274883"/>
          </a:xfrm>
          <a:prstGeom prst="leftRight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Walbaum Display"/>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ools and Technology"/>
          <p:cNvSpPr txBox="1">
            <a:spLocks noGrp="1"/>
          </p:cNvSpPr>
          <p:nvPr>
            <p:ph type="title"/>
          </p:nvPr>
        </p:nvSpPr>
        <p:spPr>
          <a:xfrm>
            <a:off x="3515798" y="388001"/>
            <a:ext cx="5160404" cy="1360899"/>
          </a:xfrm>
          <a:prstGeom prst="rect">
            <a:avLst/>
          </a:prstGeom>
        </p:spPr>
        <p:txBody>
          <a:bodyPr/>
          <a:lstStyle/>
          <a:p>
            <a:pPr algn="ctr"/>
            <a:r>
              <a:rPr dirty="0">
                <a:latin typeface="Arial" panose="020B0604020202020204" pitchFamily="34" charset="0"/>
                <a:cs typeface="Arial" panose="020B0604020202020204" pitchFamily="34" charset="0"/>
              </a:rPr>
              <a:t>Tools and Technology </a:t>
            </a:r>
          </a:p>
        </p:txBody>
      </p:sp>
      <p:graphicFrame>
        <p:nvGraphicFramePr>
          <p:cNvPr id="140" name="Table 1"/>
          <p:cNvGraphicFramePr/>
          <p:nvPr>
            <p:extLst>
              <p:ext uri="{D42A27DB-BD31-4B8C-83A1-F6EECF244321}">
                <p14:modId xmlns:p14="http://schemas.microsoft.com/office/powerpoint/2010/main" val="484180012"/>
              </p:ext>
            </p:extLst>
          </p:nvPr>
        </p:nvGraphicFramePr>
        <p:xfrm>
          <a:off x="1884140" y="1487424"/>
          <a:ext cx="8423720" cy="4645155"/>
        </p:xfrm>
        <a:graphic>
          <a:graphicData uri="http://schemas.openxmlformats.org/drawingml/2006/table">
            <a:tbl>
              <a:tblPr rtl="1" bandRow="1">
                <a:tableStyleId>{EEE7283C-3CF3-47DC-8721-378D4A62B228}</a:tableStyleId>
              </a:tblPr>
              <a:tblGrid>
                <a:gridCol w="4211860">
                  <a:extLst>
                    <a:ext uri="{9D8B030D-6E8A-4147-A177-3AD203B41FA5}">
                      <a16:colId xmlns:a16="http://schemas.microsoft.com/office/drawing/2014/main" val="20000"/>
                    </a:ext>
                  </a:extLst>
                </a:gridCol>
                <a:gridCol w="4211860">
                  <a:extLst>
                    <a:ext uri="{9D8B030D-6E8A-4147-A177-3AD203B41FA5}">
                      <a16:colId xmlns:a16="http://schemas.microsoft.com/office/drawing/2014/main" val="20001"/>
                    </a:ext>
                  </a:extLst>
                </a:gridCol>
              </a:tblGrid>
              <a:tr h="482417">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1600" b="0" dirty="0">
                          <a:latin typeface="Arial" panose="020B0604020202020204" pitchFamily="34" charset="0"/>
                          <a:ea typeface="Times New Roman"/>
                          <a:cs typeface="Arial" panose="020B0604020202020204" pitchFamily="34" charset="0"/>
                          <a:sym typeface="Times New Roman"/>
                        </a:rPr>
                        <a:t>Android Studio</a:t>
                      </a:r>
                    </a:p>
                  </a:txBody>
                  <a:tcPr marL="0" marR="0" marT="0" marB="0" horzOverflow="overflow">
                    <a:lnL w="12700">
                      <a:solidFill>
                        <a:srgbClr val="000000"/>
                      </a:solidFill>
                      <a:miter lim="400000"/>
                    </a:lnL>
                    <a:lnT w="12700">
                      <a:solidFill>
                        <a:srgbClr val="000000"/>
                      </a:solidFill>
                      <a:miter lim="400000"/>
                    </a:lnT>
                  </a:tcPr>
                </a:tc>
                <a:tc>
                  <a:txBody>
                    <a:bodyPr/>
                    <a:lstStyle/>
                    <a:p>
                      <a:pPr algn="ctr" rtl="0">
                        <a:defRPr sz="1800"/>
                      </a:pPr>
                      <a:r>
                        <a:rPr sz="1400" b="1" dirty="0">
                          <a:solidFill>
                            <a:schemeClr val="bg1"/>
                          </a:solidFill>
                          <a:latin typeface="Arial" panose="020B0604020202020204" pitchFamily="34" charset="0"/>
                          <a:cs typeface="Arial" panose="020B0604020202020204" pitchFamily="34" charset="0"/>
                        </a:rPr>
                        <a:t>App Development</a:t>
                      </a:r>
                    </a:p>
                  </a:txBody>
                  <a:tcPr marL="0" marR="0" marT="0" marB="0" horzOverflow="overflow">
                    <a:lnR w="12700">
                      <a:solidFill>
                        <a:srgbClr val="000000"/>
                      </a:solidFill>
                      <a:miter lim="400000"/>
                    </a:lnR>
                    <a:lnT w="12700">
                      <a:solidFill>
                        <a:srgbClr val="000000"/>
                      </a:solidFill>
                      <a:miter lim="400000"/>
                    </a:lnT>
                  </a:tcPr>
                </a:tc>
                <a:extLst>
                  <a:ext uri="{0D108BD9-81ED-4DB2-BD59-A6C34878D82A}">
                    <a16:rowId xmlns:a16="http://schemas.microsoft.com/office/drawing/2014/main" val="10000"/>
                  </a:ext>
                </a:extLst>
              </a:tr>
              <a:tr h="482417">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b="1">
                          <a:latin typeface="Times New Roman"/>
                          <a:ea typeface="Times New Roman"/>
                          <a:cs typeface="Times New Roman"/>
                          <a:sym typeface="Times New Roman"/>
                        </a:defRPr>
                      </a:pPr>
                      <a:r>
                        <a:rPr lang="en-US" sz="1600" b="0" dirty="0">
                          <a:latin typeface="Arial" panose="020B0604020202020204" pitchFamily="34" charset="0"/>
                          <a:cs typeface="Arial" panose="020B0604020202020204" pitchFamily="34" charset="0"/>
                        </a:rPr>
                        <a:t> Python (Aws) , </a:t>
                      </a:r>
                      <a:r>
                        <a:rPr sz="1600" b="0" dirty="0">
                          <a:latin typeface="Arial" panose="020B0604020202020204" pitchFamily="34" charset="0"/>
                          <a:cs typeface="Arial" panose="020B0604020202020204" pitchFamily="34" charset="0"/>
                        </a:rPr>
                        <a:t>Java</a:t>
                      </a:r>
                      <a:r>
                        <a:rPr lang="en-US" sz="1600" b="0" dirty="0">
                          <a:latin typeface="Arial" panose="020B0604020202020204" pitchFamily="34" charset="0"/>
                          <a:cs typeface="Arial" panose="020B0604020202020204" pitchFamily="34" charset="0"/>
                        </a:rPr>
                        <a:t> (App)</a:t>
                      </a:r>
                      <a:endParaRPr sz="1600" b="0" dirty="0">
                        <a:latin typeface="Arial" panose="020B0604020202020204" pitchFamily="34" charset="0"/>
                        <a:cs typeface="Arial" panose="020B0604020202020204" pitchFamily="34" charset="0"/>
                      </a:endParaRPr>
                    </a:p>
                  </a:txBody>
                  <a:tcPr marL="0" marR="0" marT="0" marB="0" horzOverflow="overflow">
                    <a:lnL w="12700">
                      <a:solidFill>
                        <a:srgbClr val="000000"/>
                      </a:solidFill>
                      <a:miter lim="400000"/>
                    </a:lnL>
                  </a:tcPr>
                </a:tc>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1600" b="1" dirty="0">
                          <a:solidFill>
                            <a:schemeClr val="bg1"/>
                          </a:solidFill>
                          <a:latin typeface="Arial" panose="020B0604020202020204" pitchFamily="34" charset="0"/>
                          <a:ea typeface="Times New Roman"/>
                          <a:cs typeface="Arial" panose="020B0604020202020204" pitchFamily="34" charset="0"/>
                          <a:sym typeface="Times New Roman"/>
                        </a:rPr>
                        <a:t>Programming Language</a:t>
                      </a:r>
                    </a:p>
                  </a:txBody>
                  <a:tcPr marL="0" marR="0" marT="0" marB="0" horzOverflow="overflow">
                    <a:lnR w="12700">
                      <a:solidFill>
                        <a:srgbClr val="000000"/>
                      </a:solidFill>
                      <a:miter lim="400000"/>
                    </a:lnR>
                  </a:tcPr>
                </a:tc>
                <a:extLst>
                  <a:ext uri="{0D108BD9-81ED-4DB2-BD59-A6C34878D82A}">
                    <a16:rowId xmlns:a16="http://schemas.microsoft.com/office/drawing/2014/main" val="10001"/>
                  </a:ext>
                </a:extLst>
              </a:tr>
              <a:tr h="963353">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latin typeface="Times New Roman"/>
                          <a:ea typeface="Times New Roman"/>
                          <a:cs typeface="Times New Roman"/>
                          <a:sym typeface="Times New Roman"/>
                        </a:defRPr>
                      </a:pPr>
                      <a:r>
                        <a:rPr sz="1600" b="0" dirty="0">
                          <a:latin typeface="Arial" panose="020B0604020202020204" pitchFamily="34" charset="0"/>
                          <a:cs typeface="Arial" panose="020B0604020202020204" pitchFamily="34" charset="0"/>
                        </a:rPr>
                        <a:t>AWS DynamoDB (NoSQL Cloud Database)</a:t>
                      </a:r>
                    </a:p>
                  </a:txBody>
                  <a:tcPr marL="0" marR="0" marT="0" marB="0" horzOverflow="overflow">
                    <a:lnL w="12700">
                      <a:solidFill>
                        <a:srgbClr val="000000"/>
                      </a:solidFill>
                      <a:miter lim="400000"/>
                    </a:lnL>
                  </a:tcPr>
                </a:tc>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latin typeface="Times New Roman"/>
                          <a:ea typeface="Times New Roman"/>
                          <a:cs typeface="Times New Roman"/>
                          <a:sym typeface="Times New Roman"/>
                        </a:defRPr>
                      </a:pPr>
                      <a:r>
                        <a:rPr sz="1600" b="1" dirty="0">
                          <a:solidFill>
                            <a:schemeClr val="bg1"/>
                          </a:solidFill>
                          <a:latin typeface="Arial" panose="020B0604020202020204" pitchFamily="34" charset="0"/>
                          <a:cs typeface="Arial" panose="020B0604020202020204" pitchFamily="34" charset="0"/>
                        </a:rPr>
                        <a:t>Database</a:t>
                      </a:r>
                    </a:p>
                  </a:txBody>
                  <a:tcPr marL="0" marR="0" marT="0" marB="0" horzOverflow="overflow">
                    <a:lnR w="12700">
                      <a:solidFill>
                        <a:srgbClr val="000000"/>
                      </a:solidFill>
                      <a:miter lim="400000"/>
                    </a:lnR>
                  </a:tcPr>
                </a:tc>
                <a:extLst>
                  <a:ext uri="{0D108BD9-81ED-4DB2-BD59-A6C34878D82A}">
                    <a16:rowId xmlns:a16="http://schemas.microsoft.com/office/drawing/2014/main" val="10002"/>
                  </a:ext>
                </a:extLst>
              </a:tr>
              <a:tr h="643170">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b="1">
                          <a:latin typeface="Times New Roman"/>
                          <a:ea typeface="Times New Roman"/>
                          <a:cs typeface="Times New Roman"/>
                          <a:sym typeface="Times New Roman"/>
                        </a:defRPr>
                      </a:pPr>
                      <a:r>
                        <a:rPr sz="1600" b="0">
                          <a:latin typeface="Arial" panose="020B0604020202020204" pitchFamily="34" charset="0"/>
                          <a:cs typeface="Arial" panose="020B0604020202020204" pitchFamily="34" charset="0"/>
                        </a:rPr>
                        <a:t>AWS Cognito</a:t>
                      </a:r>
                    </a:p>
                  </a:txBody>
                  <a:tcPr marL="0" marR="0" marT="0" marB="0" horzOverflow="overflow">
                    <a:lnL w="12700">
                      <a:solidFill>
                        <a:srgbClr val="000000"/>
                      </a:solidFill>
                      <a:miter lim="400000"/>
                    </a:lnL>
                  </a:tcPr>
                </a:tc>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b="1">
                          <a:latin typeface="Times New Roman"/>
                          <a:ea typeface="Times New Roman"/>
                          <a:cs typeface="Times New Roman"/>
                          <a:sym typeface="Times New Roman"/>
                        </a:defRPr>
                      </a:pPr>
                      <a:r>
                        <a:rPr sz="1600" b="1" dirty="0">
                          <a:solidFill>
                            <a:schemeClr val="bg1"/>
                          </a:solidFill>
                          <a:latin typeface="Arial" panose="020B0604020202020204" pitchFamily="34" charset="0"/>
                          <a:cs typeface="Arial" panose="020B0604020202020204" pitchFamily="34" charset="0"/>
                        </a:rPr>
                        <a:t>User Authentication </a:t>
                      </a:r>
                    </a:p>
                  </a:txBody>
                  <a:tcPr marL="0" marR="0" marT="0" marB="0" horzOverflow="overflow">
                    <a:lnR w="12700">
                      <a:solidFill>
                        <a:srgbClr val="000000"/>
                      </a:solidFill>
                      <a:miter lim="400000"/>
                    </a:lnR>
                  </a:tcPr>
                </a:tc>
                <a:extLst>
                  <a:ext uri="{0D108BD9-81ED-4DB2-BD59-A6C34878D82A}">
                    <a16:rowId xmlns:a16="http://schemas.microsoft.com/office/drawing/2014/main" val="10003"/>
                  </a:ext>
                </a:extLst>
              </a:tr>
              <a:tr h="643170">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1600" b="0">
                          <a:latin typeface="Arial" panose="020B0604020202020204" pitchFamily="34" charset="0"/>
                          <a:ea typeface="Times New Roman"/>
                          <a:cs typeface="Arial" panose="020B0604020202020204" pitchFamily="34" charset="0"/>
                          <a:sym typeface="Times New Roman"/>
                        </a:rPr>
                        <a:t>AWS Lambda Functions
</a:t>
                      </a:r>
                    </a:p>
                  </a:txBody>
                  <a:tcPr marL="0" marR="0" marT="0" marB="0" horzOverflow="overflow">
                    <a:lnL w="12700">
                      <a:solidFill>
                        <a:srgbClr val="000000"/>
                      </a:solidFill>
                      <a:miter lim="400000"/>
                    </a:lnL>
                  </a:tcPr>
                </a:tc>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latin typeface="Times New Roman"/>
                          <a:ea typeface="Times New Roman"/>
                          <a:cs typeface="Times New Roman"/>
                          <a:sym typeface="Times New Roman"/>
                        </a:defRPr>
                      </a:pPr>
                      <a:r>
                        <a:rPr sz="1600" b="1" dirty="0">
                          <a:solidFill>
                            <a:schemeClr val="bg1"/>
                          </a:solidFill>
                          <a:latin typeface="Arial" panose="020B0604020202020204" pitchFamily="34" charset="0"/>
                          <a:cs typeface="Arial" panose="020B0604020202020204" pitchFamily="34" charset="0"/>
                        </a:rPr>
                        <a:t>Server Logic</a:t>
                      </a:r>
                    </a:p>
                  </a:txBody>
                  <a:tcPr marL="0" marR="0" marT="0" marB="0" horzOverflow="overflow">
                    <a:lnR w="12700">
                      <a:solidFill>
                        <a:srgbClr val="000000"/>
                      </a:solidFill>
                      <a:miter lim="400000"/>
                    </a:lnR>
                  </a:tcPr>
                </a:tc>
                <a:extLst>
                  <a:ext uri="{0D108BD9-81ED-4DB2-BD59-A6C34878D82A}">
                    <a16:rowId xmlns:a16="http://schemas.microsoft.com/office/drawing/2014/main" val="10004"/>
                  </a:ext>
                </a:extLst>
              </a:tr>
              <a:tr h="857877">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1600" b="0" dirty="0">
                          <a:latin typeface="Arial" panose="020B0604020202020204" pitchFamily="34" charset="0"/>
                          <a:ea typeface="Times New Roman"/>
                          <a:cs typeface="Arial" panose="020B0604020202020204" pitchFamily="34" charset="0"/>
                          <a:sym typeface="Times New Roman"/>
                        </a:rPr>
                        <a:t>Created a signed APK file for installation
</a:t>
                      </a:r>
                    </a:p>
                  </a:txBody>
                  <a:tcPr marL="0" marR="0" marT="0" marB="0" horzOverflow="overflow">
                    <a:lnL w="12700">
                      <a:solidFill>
                        <a:srgbClr val="000000"/>
                      </a:solidFill>
                      <a:miter lim="400000"/>
                    </a:lnL>
                  </a:tcPr>
                </a:tc>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latin typeface="Times New Roman"/>
                          <a:ea typeface="Times New Roman"/>
                          <a:cs typeface="Times New Roman"/>
                          <a:sym typeface="Times New Roman"/>
                        </a:defRPr>
                      </a:pPr>
                      <a:r>
                        <a:rPr sz="1600" b="1" dirty="0">
                          <a:solidFill>
                            <a:schemeClr val="bg1"/>
                          </a:solidFill>
                          <a:latin typeface="Arial" panose="020B0604020202020204" pitchFamily="34" charset="0"/>
                          <a:cs typeface="Arial" panose="020B0604020202020204" pitchFamily="34" charset="0"/>
                        </a:rPr>
                        <a:t>App Packaging</a:t>
                      </a:r>
                    </a:p>
                  </a:txBody>
                  <a:tcPr marL="0" marR="0" marT="0" marB="0" horzOverflow="overflow">
                    <a:lnR w="12700">
                      <a:solidFill>
                        <a:srgbClr val="000000"/>
                      </a:solidFill>
                      <a:miter lim="400000"/>
                    </a:lnR>
                  </a:tcPr>
                </a:tc>
                <a:extLst>
                  <a:ext uri="{0D108BD9-81ED-4DB2-BD59-A6C34878D82A}">
                    <a16:rowId xmlns:a16="http://schemas.microsoft.com/office/drawing/2014/main" val="10005"/>
                  </a:ext>
                </a:extLst>
              </a:tr>
              <a:tr h="572751">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1600" b="0" dirty="0">
                          <a:latin typeface="Arial" panose="020B0604020202020204" pitchFamily="34" charset="0"/>
                          <a:ea typeface="Times New Roman"/>
                          <a:cs typeface="Arial" panose="020B0604020202020204" pitchFamily="34" charset="0"/>
                          <a:sym typeface="Times New Roman"/>
                        </a:rPr>
                        <a:t>Custom icons and background images</a:t>
                      </a:r>
                    </a:p>
                  </a:txBody>
                  <a:tcPr marL="0" marR="0" marT="0" marB="0" horzOverflow="overflow">
                    <a:lnL w="12700">
                      <a:solidFill>
                        <a:srgbClr val="000000"/>
                      </a:solidFill>
                      <a:miter lim="400000"/>
                    </a:lnL>
                    <a:lnB w="12700">
                      <a:solidFill>
                        <a:srgbClr val="000000"/>
                      </a:solidFill>
                      <a:miter lim="400000"/>
                    </a:lnB>
                  </a:tcPr>
                </a:tc>
                <a:tc>
                  <a:txBody>
                    <a:bodyPr/>
                    <a:lstStyle/>
                    <a:p>
                      <a:pPr algn="ctr" defTabSz="12700" rtl="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latin typeface="Times New Roman"/>
                          <a:ea typeface="Times New Roman"/>
                          <a:cs typeface="Times New Roman"/>
                          <a:sym typeface="Times New Roman"/>
                        </a:defRPr>
                      </a:pPr>
                      <a:r>
                        <a:rPr sz="1600" b="1" dirty="0">
                          <a:solidFill>
                            <a:schemeClr val="bg1"/>
                          </a:solidFill>
                          <a:latin typeface="Arial" panose="020B0604020202020204" pitchFamily="34" charset="0"/>
                          <a:cs typeface="Arial" panose="020B0604020202020204" pitchFamily="34" charset="0"/>
                        </a:rPr>
                        <a:t>Design and Graphics</a:t>
                      </a:r>
                    </a:p>
                  </a:txBody>
                  <a:tcPr marL="0" marR="0" marT="0" marB="0" horzOverflow="overflow">
                    <a:lnR w="12700">
                      <a:solidFill>
                        <a:srgbClr val="000000"/>
                      </a:solidFill>
                      <a:miter lim="400000"/>
                    </a:lnR>
                    <a:lnB w="12700">
                      <a:solidFill>
                        <a:srgbClr val="000000"/>
                      </a:solidFill>
                      <a:miter lim="400000"/>
                    </a:lnB>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9D0E-CF75-E7B3-8EC2-AC798F2897CB}"/>
              </a:ext>
            </a:extLst>
          </p:cNvPr>
          <p:cNvSpPr>
            <a:spLocks noGrp="1"/>
          </p:cNvSpPr>
          <p:nvPr>
            <p:ph type="title"/>
          </p:nvPr>
        </p:nvSpPr>
        <p:spPr>
          <a:xfrm>
            <a:off x="1143000" y="69399"/>
            <a:ext cx="9906000" cy="1360900"/>
          </a:xfrm>
        </p:spPr>
        <p:txBody>
          <a:bodyPr/>
          <a:lstStyle/>
          <a:p>
            <a:pPr algn="ctr"/>
            <a:r>
              <a:rPr lang="en-US" dirty="0">
                <a:latin typeface="Arial" panose="020B0604020202020204" pitchFamily="34" charset="0"/>
                <a:cs typeface="Arial" panose="020B0604020202020204" pitchFamily="34" charset="0"/>
              </a:rPr>
              <a:t>AWS (Amazon Web Services)</a:t>
            </a:r>
          </a:p>
        </p:txBody>
      </p:sp>
      <p:sp>
        <p:nvSpPr>
          <p:cNvPr id="3" name="Text Placeholder 2">
            <a:extLst>
              <a:ext uri="{FF2B5EF4-FFF2-40B4-BE49-F238E27FC236}">
                <a16:creationId xmlns:a16="http://schemas.microsoft.com/office/drawing/2014/main" id="{42DD537D-6479-3464-006A-8B72E2039ECD}"/>
              </a:ext>
            </a:extLst>
          </p:cNvPr>
          <p:cNvSpPr>
            <a:spLocks noGrp="1"/>
          </p:cNvSpPr>
          <p:nvPr>
            <p:ph type="body" idx="1"/>
          </p:nvPr>
        </p:nvSpPr>
        <p:spPr>
          <a:xfrm>
            <a:off x="1534690" y="3429000"/>
            <a:ext cx="9122617" cy="4148893"/>
          </a:xfrm>
        </p:spPr>
        <p:txBody>
          <a:bodyPr>
            <a:normAutofit/>
          </a:bodyPr>
          <a:lstStyle/>
          <a:p>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0" indent="0" algn="ctr">
              <a:buNone/>
            </a:pPr>
            <a:r>
              <a:rPr lang="en-US" dirty="0">
                <a:latin typeface="Arial" panose="020B0604020202020204" pitchFamily="34" charset="0"/>
                <a:cs typeface="Arial" panose="020B0604020202020204" pitchFamily="34" charset="0"/>
              </a:rPr>
              <a:t>In this project, AWS is used to connect the fridge to the cloud, allowing data like the shopping list to be updated and synced instantly between the fridge and the mobile application.</a:t>
            </a:r>
          </a:p>
        </p:txBody>
      </p:sp>
      <p:pic>
        <p:nvPicPr>
          <p:cNvPr id="4098" name="Picture 2" descr="Importance of Choosing the Right Cloud Data Storage Resource">
            <a:extLst>
              <a:ext uri="{FF2B5EF4-FFF2-40B4-BE49-F238E27FC236}">
                <a16:creationId xmlns:a16="http://schemas.microsoft.com/office/drawing/2014/main" id="{1235280E-7C0A-6DB4-8BD3-4ABB1356498F}"/>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196" y="2019917"/>
            <a:ext cx="2270683" cy="22165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The Cloud Computing and Its Scope?">
            <a:extLst>
              <a:ext uri="{FF2B5EF4-FFF2-40B4-BE49-F238E27FC236}">
                <a16:creationId xmlns:a16="http://schemas.microsoft.com/office/drawing/2014/main" id="{FFA6B8FF-A6C3-EA4E-38B0-5BDAE6E651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0658" y="1965766"/>
            <a:ext cx="2270683" cy="22706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loud Computing - Nền tảng lưu trữ và quản lý Big Data tuyệt vời trong kỷ  nguyên số hoá">
            <a:extLst>
              <a:ext uri="{FF2B5EF4-FFF2-40B4-BE49-F238E27FC236}">
                <a16:creationId xmlns:a16="http://schemas.microsoft.com/office/drawing/2014/main" id="{DB045973-133D-1EB6-2844-615A5E29BF5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7121" y="1965765"/>
            <a:ext cx="2270683" cy="227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111933"/>
      </p:ext>
    </p:extLst>
  </p:cSld>
  <p:clrMapOvr>
    <a:masterClrMapping/>
  </p:clrMapOvr>
  <p:transition spd="med"/>
</p:sld>
</file>

<file path=ppt/theme/theme1.xml><?xml version="1.0" encoding="utf-8"?>
<a:theme xmlns:a="http://schemas.openxmlformats.org/drawingml/2006/main" name="RegattaVTI">
  <a:themeElements>
    <a:clrScheme name="RegattaVTI">
      <a:dk1>
        <a:srgbClr val="000000"/>
      </a:dk1>
      <a:lt1>
        <a:srgbClr val="000000"/>
      </a:lt1>
      <a:dk2>
        <a:srgbClr val="A7A7A7"/>
      </a:dk2>
      <a:lt2>
        <a:srgbClr val="535353"/>
      </a:lt2>
      <a:accent1>
        <a:srgbClr val="217ED3"/>
      </a:accent1>
      <a:accent2>
        <a:srgbClr val="B92525"/>
      </a:accent2>
      <a:accent3>
        <a:srgbClr val="18558C"/>
      </a:accent3>
      <a:accent4>
        <a:srgbClr val="1D8B35"/>
      </a:accent4>
      <a:accent5>
        <a:srgbClr val="EA75AA"/>
      </a:accent5>
      <a:accent6>
        <a:srgbClr val="F5A700"/>
      </a:accent6>
      <a:hlink>
        <a:srgbClr val="0000FF"/>
      </a:hlink>
      <a:folHlink>
        <a:srgbClr val="FF00FF"/>
      </a:folHlink>
    </a:clrScheme>
    <a:fontScheme name="RegattaVTI">
      <a:majorFont>
        <a:latin typeface="Walbaum Display"/>
        <a:ea typeface="Walbaum Display"/>
        <a:cs typeface="Walbaum Display"/>
      </a:majorFont>
      <a:minorFont>
        <a:latin typeface="Helvetica"/>
        <a:ea typeface="Helvetica"/>
        <a:cs typeface="Helvetica"/>
      </a:minorFont>
    </a:fontScheme>
    <a:fmtScheme name="Regatta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egattaVTI">
  <a:themeElements>
    <a:clrScheme name="RegattaVTI">
      <a:dk1>
        <a:srgbClr val="000000"/>
      </a:dk1>
      <a:lt1>
        <a:srgbClr val="FFFFFF"/>
      </a:lt1>
      <a:dk2>
        <a:srgbClr val="A7A7A7"/>
      </a:dk2>
      <a:lt2>
        <a:srgbClr val="535353"/>
      </a:lt2>
      <a:accent1>
        <a:srgbClr val="217ED3"/>
      </a:accent1>
      <a:accent2>
        <a:srgbClr val="B92525"/>
      </a:accent2>
      <a:accent3>
        <a:srgbClr val="18558C"/>
      </a:accent3>
      <a:accent4>
        <a:srgbClr val="1D8B35"/>
      </a:accent4>
      <a:accent5>
        <a:srgbClr val="EA75AA"/>
      </a:accent5>
      <a:accent6>
        <a:srgbClr val="F5A700"/>
      </a:accent6>
      <a:hlink>
        <a:srgbClr val="0000FF"/>
      </a:hlink>
      <a:folHlink>
        <a:srgbClr val="FF00FF"/>
      </a:folHlink>
    </a:clrScheme>
    <a:fontScheme name="RegattaVTI">
      <a:majorFont>
        <a:latin typeface="Walbaum Display"/>
        <a:ea typeface="Walbaum Display"/>
        <a:cs typeface="Walbaum Display"/>
      </a:majorFont>
      <a:minorFont>
        <a:latin typeface="Helvetica"/>
        <a:ea typeface="Helvetica"/>
        <a:cs typeface="Helvetica"/>
      </a:minorFont>
    </a:fontScheme>
    <a:fmtScheme name="Regatta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r" defTabSz="914400" rtl="1"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Walbaum Displa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2159</TotalTime>
  <Words>857</Words>
  <Application>Microsoft Macintosh PowerPoint</Application>
  <PresentationFormat>Widescreen</PresentationFormat>
  <Paragraphs>175</Paragraphs>
  <Slides>35</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System Font Regular</vt:lpstr>
      <vt:lpstr>Walbaum Display</vt:lpstr>
      <vt:lpstr>Wingdings</vt:lpstr>
      <vt:lpstr>RegattaVTI</vt:lpstr>
      <vt:lpstr>Smart refrigerator using ai - Part B </vt:lpstr>
      <vt:lpstr>Background</vt:lpstr>
      <vt:lpstr>Motivation</vt:lpstr>
      <vt:lpstr>Final Product</vt:lpstr>
      <vt:lpstr>How it works</vt:lpstr>
      <vt:lpstr>How it works – Part B </vt:lpstr>
      <vt:lpstr>Software Block Diagram</vt:lpstr>
      <vt:lpstr>Tools and Technology </vt:lpstr>
      <vt:lpstr>AWS (Amazon Web Services)</vt:lpstr>
      <vt:lpstr>AWS Lambda</vt:lpstr>
      <vt:lpstr>AWS Lambda</vt:lpstr>
      <vt:lpstr>AWS Lambda</vt:lpstr>
      <vt:lpstr>AWS Cognito</vt:lpstr>
      <vt:lpstr>PowerPoint Presentation</vt:lpstr>
      <vt:lpstr>PowerPoint Presentation</vt:lpstr>
      <vt:lpstr>AWS DynamoDB</vt:lpstr>
      <vt:lpstr>AWS DynamoDB</vt:lpstr>
      <vt:lpstr>AWS DynamoDB</vt:lpstr>
      <vt:lpstr>How Everything Works Together</vt:lpstr>
      <vt:lpstr> In Simple Terms</vt:lpstr>
      <vt:lpstr>Application Flow Diagram</vt:lpstr>
      <vt:lpstr>Flow Diagram </vt:lpstr>
      <vt:lpstr>Management  </vt:lpstr>
      <vt:lpstr>Application</vt:lpstr>
      <vt:lpstr>Application’s Shopping List</vt:lpstr>
      <vt:lpstr> Application Testing </vt:lpstr>
      <vt:lpstr>Main GUI </vt:lpstr>
      <vt:lpstr>Main GUI Testing </vt:lpstr>
      <vt:lpstr>PowerPoint Presentation</vt:lpstr>
      <vt:lpstr>PowerPoint Presentation</vt:lpstr>
      <vt:lpstr>PowerPoint Presentation</vt:lpstr>
      <vt:lpstr>PowerPoint Presentation</vt:lpstr>
      <vt:lpstr>PowerPoint Presentation</vt:lpstr>
      <vt:lpstr>PowerPoint Presentation</vt:lpstr>
      <vt:lpstr>Thanks For Listening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refrigerator using ai - Part B </dc:title>
  <dc:creator>Mohamed Ghanayem</dc:creator>
  <cp:lastModifiedBy>Raghad Badarny</cp:lastModifiedBy>
  <cp:revision>13</cp:revision>
  <dcterms:modified xsi:type="dcterms:W3CDTF">2025-05-25T03:11:36Z</dcterms:modified>
</cp:coreProperties>
</file>